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0" r:id="rId6"/>
    <p:sldId id="272" r:id="rId7"/>
    <p:sldId id="280" r:id="rId8"/>
    <p:sldId id="263" r:id="rId9"/>
    <p:sldId id="273" r:id="rId10"/>
    <p:sldId id="264" r:id="rId11"/>
    <p:sldId id="265" r:id="rId12"/>
    <p:sldId id="266" r:id="rId13"/>
    <p:sldId id="267" r:id="rId14"/>
    <p:sldId id="268" r:id="rId15"/>
    <p:sldId id="269" r:id="rId16"/>
    <p:sldId id="270" r:id="rId17"/>
    <p:sldId id="297" r:id="rId18"/>
    <p:sldId id="304" r:id="rId19"/>
    <p:sldId id="274" r:id="rId20"/>
    <p:sldId id="271" r:id="rId21"/>
    <p:sldId id="275" r:id="rId22"/>
    <p:sldId id="276" r:id="rId23"/>
    <p:sldId id="277" r:id="rId24"/>
    <p:sldId id="298" r:id="rId25"/>
    <p:sldId id="279" r:id="rId26"/>
    <p:sldId id="310" r:id="rId27"/>
    <p:sldId id="278" r:id="rId28"/>
    <p:sldId id="299" r:id="rId29"/>
    <p:sldId id="287" r:id="rId30"/>
    <p:sldId id="291" r:id="rId31"/>
    <p:sldId id="281" r:id="rId32"/>
    <p:sldId id="292" r:id="rId33"/>
    <p:sldId id="293" r:id="rId34"/>
    <p:sldId id="282" r:id="rId35"/>
    <p:sldId id="286" r:id="rId36"/>
    <p:sldId id="284" r:id="rId37"/>
    <p:sldId id="295" r:id="rId38"/>
    <p:sldId id="285" r:id="rId39"/>
    <p:sldId id="296" r:id="rId40"/>
    <p:sldId id="302" r:id="rId41"/>
    <p:sldId id="303" r:id="rId42"/>
    <p:sldId id="288" r:id="rId43"/>
    <p:sldId id="305" r:id="rId44"/>
    <p:sldId id="306" r:id="rId45"/>
    <p:sldId id="300" r:id="rId46"/>
    <p:sldId id="308" r:id="rId47"/>
    <p:sldId id="290" r:id="rId48"/>
    <p:sldId id="307" r:id="rId49"/>
    <p:sldId id="309" r:id="rId50"/>
    <p:sldId id="30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image" Target="../media/image13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52.emf"/><Relationship Id="rId5" Type="http://schemas.openxmlformats.org/officeDocument/2006/relationships/image" Target="../media/image56.emf"/><Relationship Id="rId4"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 Id="rId4"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57598EE3-A0E2-4834-A6B6-29D69E8BC995}" type="datetimeFigureOut">
              <a:rPr lang="en-IN" smtClean="0"/>
              <a:t>05-04-2021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3402899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7598EE3-A0E2-4834-A6B6-29D69E8BC995}" type="datetimeFigureOut">
              <a:rPr lang="en-IN" smtClean="0"/>
              <a:t>05-04-2021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75348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7598EE3-A0E2-4834-A6B6-29D69E8BC995}" type="datetimeFigureOut">
              <a:rPr lang="en-IN" smtClean="0"/>
              <a:t>05-04-2021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357674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7598EE3-A0E2-4834-A6B6-29D69E8BC995}" type="datetimeFigureOut">
              <a:rPr lang="en-IN" smtClean="0"/>
              <a:t>05-04-2021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53266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598EE3-A0E2-4834-A6B6-29D69E8BC995}" type="datetimeFigureOut">
              <a:rPr lang="en-IN" smtClean="0"/>
              <a:t>05-04-2021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68962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57598EE3-A0E2-4834-A6B6-29D69E8BC995}" type="datetimeFigureOut">
              <a:rPr lang="en-IN" smtClean="0"/>
              <a:t>05-04-2021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3542838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57598EE3-A0E2-4834-A6B6-29D69E8BC995}" type="datetimeFigureOut">
              <a:rPr lang="en-IN" smtClean="0"/>
              <a:t>05-04-2021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287831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57598EE3-A0E2-4834-A6B6-29D69E8BC995}" type="datetimeFigureOut">
              <a:rPr lang="en-IN" smtClean="0"/>
              <a:t>05-04-2021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2692523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98EE3-A0E2-4834-A6B6-29D69E8BC995}" type="datetimeFigureOut">
              <a:rPr lang="en-IN" smtClean="0"/>
              <a:t>05-04-2021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353971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98EE3-A0E2-4834-A6B6-29D69E8BC995}" type="datetimeFigureOut">
              <a:rPr lang="en-IN" smtClean="0"/>
              <a:t>05-04-2021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443672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98EE3-A0E2-4834-A6B6-29D69E8BC995}" type="datetimeFigureOut">
              <a:rPr lang="en-IN" smtClean="0"/>
              <a:t>05-04-2021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274548D-D9F4-4E17-8524-E4E86E09A6B0}" type="slidenum">
              <a:rPr lang="en-IN" smtClean="0"/>
              <a:t>‹#›</a:t>
            </a:fld>
            <a:endParaRPr lang="en-IN"/>
          </a:p>
        </p:txBody>
      </p:sp>
    </p:spTree>
    <p:extLst>
      <p:ext uri="{BB962C8B-B14F-4D97-AF65-F5344CB8AC3E}">
        <p14:creationId xmlns:p14="http://schemas.microsoft.com/office/powerpoint/2010/main" val="164385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98EE3-A0E2-4834-A6B6-29D69E8BC995}" type="datetimeFigureOut">
              <a:rPr lang="en-IN" smtClean="0"/>
              <a:t>05-04-2021</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4548D-D9F4-4E17-8524-E4E86E09A6B0}" type="slidenum">
              <a:rPr lang="en-IN" smtClean="0"/>
              <a:t>‹#›</a:t>
            </a:fld>
            <a:endParaRPr lang="en-IN"/>
          </a:p>
        </p:txBody>
      </p:sp>
    </p:spTree>
    <p:extLst>
      <p:ext uri="{BB962C8B-B14F-4D97-AF65-F5344CB8AC3E}">
        <p14:creationId xmlns:p14="http://schemas.microsoft.com/office/powerpoint/2010/main" val="272978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7.emf"/><Relationship Id="rId5" Type="http://schemas.openxmlformats.org/officeDocument/2006/relationships/oleObject" Target="../embeddings/oleObject2.bin"/><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oleObject" Target="../embeddings/oleObject4.bin"/><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0.emf"/><Relationship Id="rId5" Type="http://schemas.openxmlformats.org/officeDocument/2006/relationships/oleObject" Target="../embeddings/oleObject5.bin"/><Relationship Id="rId10" Type="http://schemas.openxmlformats.org/officeDocument/2006/relationships/image" Target="../media/image44.jpeg"/><Relationship Id="rId4" Type="http://schemas.openxmlformats.org/officeDocument/2006/relationships/image" Target="../media/image39.emf"/><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56.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3.e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55.emf"/><Relationship Id="rId4" Type="http://schemas.openxmlformats.org/officeDocument/2006/relationships/image" Target="../media/image52.emf"/><Relationship Id="rId9"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7.emf"/></Relationships>
</file>

<file path=ppt/slides/_rels/slide23.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9.emf"/><Relationship Id="rId11" Type="http://schemas.openxmlformats.org/officeDocument/2006/relationships/image" Target="../media/image62.jpeg"/><Relationship Id="rId5" Type="http://schemas.openxmlformats.org/officeDocument/2006/relationships/oleObject" Target="../embeddings/oleObject14.bin"/><Relationship Id="rId10" Type="http://schemas.openxmlformats.org/officeDocument/2006/relationships/image" Target="../media/image61.emf"/><Relationship Id="rId4" Type="http://schemas.openxmlformats.org/officeDocument/2006/relationships/image" Target="../media/image58.emf"/><Relationship Id="rId9" Type="http://schemas.openxmlformats.org/officeDocument/2006/relationships/oleObject" Target="../embeddings/oleObject16.bin"/></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8.jpeg"/><Relationship Id="rId7"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6.emf"/><Relationship Id="rId5" Type="http://schemas.openxmlformats.org/officeDocument/2006/relationships/oleObject" Target="../embeddings/oleObject17.bin"/><Relationship Id="rId10" Type="http://schemas.openxmlformats.org/officeDocument/2006/relationships/image" Target="../media/image71.png"/><Relationship Id="rId4" Type="http://schemas.openxmlformats.org/officeDocument/2006/relationships/image" Target="../media/image69.jpe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emf"/></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9.jpeg"/><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4.jpeg"/><Relationship Id="rId7" Type="http://schemas.openxmlformats.org/officeDocument/2006/relationships/image" Target="../media/image93.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1.bin"/><Relationship Id="rId5" Type="http://schemas.openxmlformats.org/officeDocument/2006/relationships/image" Target="../media/image96.jpe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jpeg"/><Relationship Id="rId7" Type="http://schemas.openxmlformats.org/officeDocument/2006/relationships/hyperlink" Target="https://en.wikipedia.org/wiki/Basel" TargetMode="External"/><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23.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24.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126.jpeg"/><Relationship Id="rId4" Type="http://schemas.openxmlformats.org/officeDocument/2006/relationships/image" Target="../media/image125.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127.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hyperlink" Target="https://www.youtube.com/watch?v=FnSr820S2Mk" TargetMode="Externa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131.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132.emf"/></Relationships>
</file>

<file path=ppt/slides/_rels/slide48.xml.rels><?xml version="1.0" encoding="UTF-8" standalone="yes"?>
<Relationships xmlns="http://schemas.openxmlformats.org/package/2006/relationships"><Relationship Id="rId8" Type="http://schemas.openxmlformats.org/officeDocument/2006/relationships/image" Target="../media/image135.e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34.emf"/><Relationship Id="rId5" Type="http://schemas.openxmlformats.org/officeDocument/2006/relationships/oleObject" Target="../embeddings/oleObject30.bin"/><Relationship Id="rId4" Type="http://schemas.openxmlformats.org/officeDocument/2006/relationships/image" Target="../media/image133.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136.emf"/></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jpeg"/><Relationship Id="rId7" Type="http://schemas.openxmlformats.org/officeDocument/2006/relationships/image" Target="../media/image13.emf"/><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hyperlink" Target="https://www.ias.ac.in/article/fulltext/reso/024/11/1253-1271" TargetMode="External"/><Relationship Id="rId5" Type="http://schemas.openxmlformats.org/officeDocument/2006/relationships/image" Target="../media/image138.emf"/><Relationship Id="rId4" Type="http://schemas.openxmlformats.org/officeDocument/2006/relationships/image" Target="../media/image137.emf"/></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todayinsci.com/R/Remsen_Ira/RemsenIra-Quotations.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5773" y="1432111"/>
            <a:ext cx="3138680" cy="4222508"/>
          </a:xfrm>
          <a:prstGeom prst="rect">
            <a:avLst/>
          </a:prstGeom>
        </p:spPr>
      </p:pic>
      <p:sp>
        <p:nvSpPr>
          <p:cNvPr id="3" name="TextBox 2"/>
          <p:cNvSpPr txBox="1"/>
          <p:nvPr/>
        </p:nvSpPr>
        <p:spPr>
          <a:xfrm>
            <a:off x="1993457" y="1677535"/>
            <a:ext cx="3943350" cy="523220"/>
          </a:xfrm>
          <a:prstGeom prst="rect">
            <a:avLst/>
          </a:prstGeom>
          <a:noFill/>
        </p:spPr>
        <p:txBody>
          <a:bodyPr wrap="square" rtlCol="0">
            <a:spAutoFit/>
          </a:bodyPr>
          <a:lstStyle/>
          <a:p>
            <a:pPr algn="ctr"/>
            <a:r>
              <a:rPr lang="en-IN" sz="2800" b="1" dirty="0"/>
              <a:t>Chemistry of </a:t>
            </a:r>
            <a:r>
              <a:rPr lang="en-IN" sz="2800" b="1" dirty="0" smtClean="0"/>
              <a:t>Nitrogen  </a:t>
            </a:r>
            <a:endParaRPr lang="en-IN" sz="2800" b="1" dirty="0"/>
          </a:p>
        </p:txBody>
      </p:sp>
      <p:sp>
        <p:nvSpPr>
          <p:cNvPr id="4" name="TextBox 3"/>
          <p:cNvSpPr txBox="1"/>
          <p:nvPr/>
        </p:nvSpPr>
        <p:spPr>
          <a:xfrm>
            <a:off x="2066191" y="2569207"/>
            <a:ext cx="3913094" cy="1477328"/>
          </a:xfrm>
          <a:prstGeom prst="rect">
            <a:avLst/>
          </a:prstGeom>
          <a:noFill/>
        </p:spPr>
        <p:txBody>
          <a:bodyPr wrap="square" rtlCol="0">
            <a:spAutoFit/>
          </a:bodyPr>
          <a:lstStyle/>
          <a:p>
            <a:r>
              <a:rPr lang="en-IN" dirty="0"/>
              <a:t>For more details refer chapter </a:t>
            </a:r>
            <a:r>
              <a:rPr lang="en-IN" dirty="0" smtClean="0"/>
              <a:t>8 </a:t>
            </a:r>
            <a:r>
              <a:rPr lang="en-IN" dirty="0"/>
              <a:t>of the book</a:t>
            </a:r>
          </a:p>
          <a:p>
            <a:r>
              <a:rPr lang="en-IN" dirty="0"/>
              <a:t>‘The Chemistry of the p-Block elements: Syntheses, reactions and applications, 2018 Universities Press</a:t>
            </a:r>
          </a:p>
        </p:txBody>
      </p:sp>
      <p:sp>
        <p:nvSpPr>
          <p:cNvPr id="6" name="Rectangle 5"/>
          <p:cNvSpPr/>
          <p:nvPr/>
        </p:nvSpPr>
        <p:spPr>
          <a:xfrm>
            <a:off x="2066191" y="5399349"/>
            <a:ext cx="3491661" cy="276999"/>
          </a:xfrm>
          <a:prstGeom prst="rect">
            <a:avLst/>
          </a:prstGeom>
        </p:spPr>
        <p:txBody>
          <a:bodyPr wrap="none">
            <a:spAutoFit/>
          </a:bodyPr>
          <a:lstStyle/>
          <a:p>
            <a:r>
              <a:rPr lang="en-IN" sz="800" b="0" i="0" u="none" strike="noStrike" baseline="0" dirty="0" smtClean="0">
                <a:latin typeface="NimbusRomNo9L-Regu"/>
              </a:rPr>
              <a:t>*</a:t>
            </a:r>
            <a:r>
              <a:rPr lang="en-IN" sz="1200" b="0" i="0" u="none" strike="noStrike" baseline="0" dirty="0" smtClean="0">
                <a:latin typeface="NimbusRomNo9L-Regu"/>
              </a:rPr>
              <a:t>DOI: https:</a:t>
            </a:r>
            <a:r>
              <a:rPr lang="en-IN" sz="1200" b="0" i="0" u="none" strike="noStrike" baseline="0" dirty="0" smtClean="0">
                <a:latin typeface="rtxr"/>
              </a:rPr>
              <a:t>//</a:t>
            </a:r>
            <a:r>
              <a:rPr lang="en-IN" sz="1200" b="0" i="0" u="none" strike="noStrike" baseline="0" dirty="0" smtClean="0">
                <a:latin typeface="NimbusRomNo9L-Regu"/>
              </a:rPr>
              <a:t>doi.org</a:t>
            </a:r>
            <a:r>
              <a:rPr lang="en-IN" sz="1200" b="0" i="0" u="none" strike="noStrike" baseline="0" dirty="0" smtClean="0">
                <a:latin typeface="rtxr"/>
              </a:rPr>
              <a:t>/</a:t>
            </a:r>
            <a:r>
              <a:rPr lang="en-IN" sz="1200" b="0" i="0" u="none" strike="noStrike" baseline="0" dirty="0" smtClean="0">
                <a:latin typeface="NimbusRomNo9L-Regu"/>
              </a:rPr>
              <a:t>10.1007</a:t>
            </a:r>
            <a:r>
              <a:rPr lang="en-IN" sz="1200" b="0" i="0" u="none" strike="noStrike" baseline="0" dirty="0" smtClean="0">
                <a:latin typeface="rtxr"/>
              </a:rPr>
              <a:t>/</a:t>
            </a:r>
            <a:r>
              <a:rPr lang="en-IN" sz="1200" b="0" i="0" u="none" strike="noStrike" baseline="0" dirty="0" smtClean="0">
                <a:latin typeface="NimbusRomNo9L-Regu"/>
              </a:rPr>
              <a:t>s12045-019-0893-2</a:t>
            </a:r>
            <a:endParaRPr lang="en-IN" sz="1200" dirty="0"/>
          </a:p>
        </p:txBody>
      </p:sp>
      <p:sp>
        <p:nvSpPr>
          <p:cNvPr id="7" name="Rectangle 6"/>
          <p:cNvSpPr/>
          <p:nvPr/>
        </p:nvSpPr>
        <p:spPr>
          <a:xfrm>
            <a:off x="3077110" y="5560698"/>
            <a:ext cx="1726755" cy="369332"/>
          </a:xfrm>
          <a:prstGeom prst="rect">
            <a:avLst/>
          </a:prstGeom>
        </p:spPr>
        <p:txBody>
          <a:bodyPr wrap="none">
            <a:spAutoFit/>
          </a:bodyPr>
          <a:lstStyle/>
          <a:p>
            <a:r>
              <a:rPr lang="en-IN" sz="800" b="1" i="0" u="none" strike="noStrike" baseline="0" dirty="0" smtClean="0">
                <a:latin typeface="NimbusSanL-Bold"/>
              </a:rPr>
              <a:t>RESONANCE </a:t>
            </a:r>
            <a:r>
              <a:rPr lang="en-IN" b="0" i="0" u="none" strike="noStrike" baseline="0" dirty="0" smtClean="0">
                <a:latin typeface="txsy"/>
              </a:rPr>
              <a:t>| </a:t>
            </a:r>
            <a:r>
              <a:rPr lang="en-IN" sz="800" b="0" i="0" u="none" strike="noStrike" baseline="0" dirty="0" smtClean="0">
                <a:latin typeface="NimbusSanL-Regu"/>
              </a:rPr>
              <a:t>November 2019</a:t>
            </a:r>
            <a:endParaRPr lang="en-IN" dirty="0"/>
          </a:p>
        </p:txBody>
      </p:sp>
      <p:sp>
        <p:nvSpPr>
          <p:cNvPr id="8" name="Rectangle 7"/>
          <p:cNvSpPr/>
          <p:nvPr/>
        </p:nvSpPr>
        <p:spPr>
          <a:xfrm>
            <a:off x="1824144" y="4753018"/>
            <a:ext cx="4397188" cy="646331"/>
          </a:xfrm>
          <a:prstGeom prst="rect">
            <a:avLst/>
          </a:prstGeom>
        </p:spPr>
        <p:txBody>
          <a:bodyPr wrap="square">
            <a:spAutoFit/>
          </a:bodyPr>
          <a:lstStyle/>
          <a:p>
            <a:pPr algn="ctr"/>
            <a:r>
              <a:rPr lang="en-IN" sz="1200" b="0" i="0" u="none" strike="noStrike" baseline="0" dirty="0" smtClean="0">
                <a:latin typeface="NimbusRomNo9L-Medi"/>
              </a:rPr>
              <a:t>The Explosive Chemistry of Nitrogen</a:t>
            </a:r>
            <a:r>
              <a:rPr lang="en-IN" sz="1200" b="0" i="0" u="none" strike="noStrike" baseline="0" dirty="0" smtClean="0">
                <a:latin typeface="NimbusRomNo9L-Regu"/>
              </a:rPr>
              <a:t>*</a:t>
            </a:r>
          </a:p>
          <a:p>
            <a:pPr algn="ctr"/>
            <a:r>
              <a:rPr lang="en-IN" sz="1200" b="0" i="0" u="none" strike="noStrike" baseline="0" dirty="0" smtClean="0">
                <a:latin typeface="NimbusSanL-Regu"/>
              </a:rPr>
              <a:t>A Fascinating Journey From 9th Century to the Present</a:t>
            </a:r>
          </a:p>
          <a:p>
            <a:pPr algn="ctr"/>
            <a:r>
              <a:rPr lang="en-IN" sz="1200" b="0" i="1" u="none" strike="noStrike" baseline="0" dirty="0" err="1" smtClean="0">
                <a:latin typeface="NimbusRomNo9L-MediItal"/>
              </a:rPr>
              <a:t>Dheeraj</a:t>
            </a:r>
            <a:r>
              <a:rPr lang="en-IN" sz="1200" b="0" i="1" u="none" strike="noStrike" baseline="0" dirty="0" smtClean="0">
                <a:latin typeface="NimbusRomNo9L-MediItal"/>
              </a:rPr>
              <a:t> Kumar and Anil J Elias</a:t>
            </a:r>
            <a:endParaRPr lang="en-IN" sz="1200" dirty="0"/>
          </a:p>
        </p:txBody>
      </p:sp>
    </p:spTree>
    <p:extLst>
      <p:ext uri="{BB962C8B-B14F-4D97-AF65-F5344CB8AC3E}">
        <p14:creationId xmlns:p14="http://schemas.microsoft.com/office/powerpoint/2010/main" val="1191648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6696635" y="2856904"/>
            <a:ext cx="5271248" cy="3877985"/>
          </a:xfrm>
          <a:prstGeom prst="rect">
            <a:avLst/>
          </a:prstGeom>
          <a:solidFill>
            <a:srgbClr val="FFFFFF"/>
          </a:solidFill>
          <a:ln w="9525">
            <a:noFill/>
            <a:miter lim="800000"/>
            <a:headEnd/>
            <a:tailEnd/>
          </a:ln>
          <a:effectLst/>
        </p:spPr>
        <p:txBody>
          <a:bodyPr vert="horz" wrap="square" lIns="99981" tIns="0" rIns="66654" bIns="0" numCol="1" anchor="ctr" anchorCtr="0" compatLnSpc="1">
            <a:prstTxWarp prst="textNoShape">
              <a:avLst/>
            </a:prstTxWarp>
            <a:spAutoFit/>
          </a:bodyPr>
          <a:lstStyle/>
          <a:p>
            <a:pPr eaLnBrk="0" fontAlgn="base" hangingPunct="0">
              <a:spcBef>
                <a:spcPct val="0"/>
              </a:spcBef>
              <a:spcAft>
                <a:spcPct val="0"/>
              </a:spcAft>
            </a:pPr>
            <a:r>
              <a:rPr lang="en-US" sz="1200" dirty="0">
                <a:latin typeface="Arial" pitchFamily="34" charset="0"/>
                <a:cs typeface="Arial" pitchFamily="34" charset="0"/>
              </a:rPr>
              <a:t>  </a:t>
            </a:r>
          </a:p>
          <a:p>
            <a:pPr eaLnBrk="0" fontAlgn="base" hangingPunct="0">
              <a:spcBef>
                <a:spcPct val="0"/>
              </a:spcBef>
              <a:spcAft>
                <a:spcPct val="0"/>
              </a:spcAft>
            </a:pPr>
            <a:r>
              <a:rPr lang="en-US" sz="1600" b="1" dirty="0">
                <a:solidFill>
                  <a:srgbClr val="006699"/>
                </a:solidFill>
                <a:latin typeface="Arial" pitchFamily="34" charset="0"/>
                <a:cs typeface="Arial" pitchFamily="34" charset="0"/>
              </a:rPr>
              <a:t>Application of Molecular Sieving Carbon </a:t>
            </a:r>
          </a:p>
          <a:p>
            <a:pPr algn="just" eaLnBrk="0" fontAlgn="base" hangingPunct="0">
              <a:spcBef>
                <a:spcPct val="0"/>
              </a:spcBef>
              <a:spcAft>
                <a:spcPct val="0"/>
              </a:spcAft>
            </a:pPr>
            <a:r>
              <a:rPr lang="en-US" sz="1600" dirty="0">
                <a:latin typeface="Arial" pitchFamily="34" charset="0"/>
                <a:cs typeface="Arial" pitchFamily="34" charset="0"/>
              </a:rPr>
              <a:t>Molecular Sieving Carbon is widely used for gas separation. One of the most typical applications is </a:t>
            </a:r>
            <a:r>
              <a:rPr lang="en-US" sz="1600" b="1" dirty="0">
                <a:solidFill>
                  <a:srgbClr val="C00000"/>
                </a:solidFill>
                <a:latin typeface="Arial" pitchFamily="34" charset="0"/>
                <a:cs typeface="Arial" pitchFamily="34" charset="0"/>
              </a:rPr>
              <a:t>nitrogen PSA (Pressure Swing Adsorption). </a:t>
            </a:r>
            <a:r>
              <a:rPr lang="en-US" sz="1600" dirty="0">
                <a:latin typeface="Arial" pitchFamily="34" charset="0"/>
                <a:cs typeface="Arial" pitchFamily="34" charset="0"/>
              </a:rPr>
              <a:t>Nitrogen PSA is  using velocity separation, which makes use of the difference of adsorption velocity between nitrogen and oxygen. The performance of PSA is largely affected by the property of Molecular Sieving Carbon. It is because the difference of molecular sizes is very small between </a:t>
            </a:r>
            <a:r>
              <a:rPr lang="en-US" sz="1600" b="1" dirty="0">
                <a:solidFill>
                  <a:srgbClr val="C00000"/>
                </a:solidFill>
                <a:latin typeface="Arial" pitchFamily="34" charset="0"/>
                <a:cs typeface="Arial" pitchFamily="34" charset="0"/>
              </a:rPr>
              <a:t>O</a:t>
            </a:r>
            <a:r>
              <a:rPr lang="en-US" sz="1600" b="1" baseline="-25000" dirty="0">
                <a:solidFill>
                  <a:srgbClr val="C00000"/>
                </a:solidFill>
                <a:latin typeface="Arial" pitchFamily="34" charset="0"/>
                <a:cs typeface="Arial" pitchFamily="34" charset="0"/>
              </a:rPr>
              <a:t>2</a:t>
            </a:r>
            <a:r>
              <a:rPr lang="en-US" sz="1600" b="1" dirty="0">
                <a:solidFill>
                  <a:srgbClr val="C00000"/>
                </a:solidFill>
                <a:latin typeface="Arial" pitchFamily="34" charset="0"/>
                <a:cs typeface="Arial" pitchFamily="34" charset="0"/>
              </a:rPr>
              <a:t> (0.28nm×0.39nm) and N</a:t>
            </a:r>
            <a:r>
              <a:rPr lang="en-US" sz="1600" b="1" baseline="-25000" dirty="0">
                <a:solidFill>
                  <a:srgbClr val="C00000"/>
                </a:solidFill>
                <a:latin typeface="Arial" pitchFamily="34" charset="0"/>
                <a:cs typeface="Arial" pitchFamily="34" charset="0"/>
              </a:rPr>
              <a:t>2</a:t>
            </a:r>
            <a:r>
              <a:rPr lang="en-US" sz="1600" b="1" dirty="0">
                <a:solidFill>
                  <a:srgbClr val="C00000"/>
                </a:solidFill>
                <a:latin typeface="Arial" pitchFamily="34" charset="0"/>
                <a:cs typeface="Arial" pitchFamily="34" charset="0"/>
              </a:rPr>
              <a:t>(0.30nm×0.43nm)</a:t>
            </a:r>
            <a:r>
              <a:rPr lang="en-US" sz="1600" b="1" dirty="0">
                <a:latin typeface="Arial" pitchFamily="34" charset="0"/>
                <a:cs typeface="Arial" pitchFamily="34" charset="0"/>
              </a:rPr>
              <a:t>. </a:t>
            </a:r>
            <a:r>
              <a:rPr lang="en-US" sz="1600" dirty="0">
                <a:latin typeface="Arial" pitchFamily="34" charset="0"/>
                <a:cs typeface="Arial" pitchFamily="34" charset="0"/>
              </a:rPr>
              <a:t>The best Molecular Sieving Carbon for N2/O2 separation is precisely controlled so as to have </a:t>
            </a:r>
            <a:r>
              <a:rPr lang="en-US" sz="1600" b="1" dirty="0">
                <a:solidFill>
                  <a:srgbClr val="7030A0"/>
                </a:solidFill>
                <a:latin typeface="Arial" pitchFamily="34" charset="0"/>
                <a:cs typeface="Arial" pitchFamily="34" charset="0"/>
              </a:rPr>
              <a:t>slightly larger pores than N</a:t>
            </a:r>
            <a:r>
              <a:rPr lang="en-US" sz="1600" b="1" baseline="-25000" dirty="0">
                <a:solidFill>
                  <a:srgbClr val="7030A0"/>
                </a:solidFill>
                <a:latin typeface="Arial" pitchFamily="34" charset="0"/>
                <a:cs typeface="Arial" pitchFamily="34" charset="0"/>
              </a:rPr>
              <a:t>2</a:t>
            </a:r>
            <a:r>
              <a:rPr lang="en-US" sz="1600" dirty="0">
                <a:latin typeface="Arial" pitchFamily="34" charset="0"/>
                <a:cs typeface="Arial" pitchFamily="34" charset="0"/>
              </a:rPr>
              <a:t>. This pore size control results in that the N2 is harder to adsorb and O2 is easier to adsorb. </a:t>
            </a:r>
          </a:p>
        </p:txBody>
      </p:sp>
      <p:pic>
        <p:nvPicPr>
          <p:cNvPr id="76802" name="Picture 2" descr="https://www.jechem.co.jp/shirasagi_e/tech/images/msc/graph.jpg"/>
          <p:cNvPicPr>
            <a:picLocks noChangeAspect="1" noChangeArrowheads="1"/>
          </p:cNvPicPr>
          <p:nvPr/>
        </p:nvPicPr>
        <p:blipFill>
          <a:blip r:embed="rId2"/>
          <a:srcRect/>
          <a:stretch>
            <a:fillRect/>
          </a:stretch>
        </p:blipFill>
        <p:spPr bwMode="auto">
          <a:xfrm>
            <a:off x="802341" y="3942866"/>
            <a:ext cx="4343400" cy="2831363"/>
          </a:xfrm>
          <a:prstGeom prst="rect">
            <a:avLst/>
          </a:prstGeom>
          <a:noFill/>
        </p:spPr>
      </p:pic>
      <p:sp>
        <p:nvSpPr>
          <p:cNvPr id="4" name="TextBox 3"/>
          <p:cNvSpPr txBox="1"/>
          <p:nvPr/>
        </p:nvSpPr>
        <p:spPr>
          <a:xfrm>
            <a:off x="2286000" y="682093"/>
            <a:ext cx="8077200" cy="369332"/>
          </a:xfrm>
          <a:prstGeom prst="rect">
            <a:avLst/>
          </a:prstGeom>
          <a:noFill/>
        </p:spPr>
        <p:txBody>
          <a:bodyPr wrap="square" rtlCol="0">
            <a:spAutoFit/>
          </a:bodyPr>
          <a:lstStyle/>
          <a:p>
            <a:pPr lvl="0" fontAlgn="base">
              <a:spcBef>
                <a:spcPct val="0"/>
              </a:spcBef>
              <a:spcAft>
                <a:spcPct val="0"/>
              </a:spcAft>
            </a:pPr>
            <a:r>
              <a:rPr lang="en-US" b="1" dirty="0">
                <a:latin typeface="ヒラギノ角ゴ Pro W3"/>
                <a:cs typeface="Arial" pitchFamily="34" charset="0"/>
              </a:rPr>
              <a:t>Molecular Sieving Carbon (MSC) or Carbon Molecular Sieves (CMS)</a:t>
            </a:r>
          </a:p>
        </p:txBody>
      </p:sp>
      <p:sp>
        <p:nvSpPr>
          <p:cNvPr id="5" name="Rectangle 4"/>
          <p:cNvSpPr/>
          <p:nvPr/>
        </p:nvSpPr>
        <p:spPr>
          <a:xfrm>
            <a:off x="268941" y="2179796"/>
            <a:ext cx="6055659" cy="1754326"/>
          </a:xfrm>
          <a:prstGeom prst="rect">
            <a:avLst/>
          </a:prstGeom>
        </p:spPr>
        <p:txBody>
          <a:bodyPr wrap="square">
            <a:spAutoFit/>
          </a:bodyPr>
          <a:lstStyle/>
          <a:p>
            <a:r>
              <a:rPr lang="en-US" b="1" dirty="0">
                <a:solidFill>
                  <a:srgbClr val="0070C0"/>
                </a:solidFill>
                <a:latin typeface="Arial" pitchFamily="34" charset="0"/>
                <a:cs typeface="Arial" pitchFamily="34" charset="0"/>
              </a:rPr>
              <a:t>Activated carbon </a:t>
            </a:r>
            <a:r>
              <a:rPr lang="en-US" dirty="0">
                <a:latin typeface="Arial" pitchFamily="34" charset="0"/>
                <a:cs typeface="Arial" pitchFamily="34" charset="0"/>
              </a:rPr>
              <a:t>is generally used for gas and liquid adsorption has well developed micro and transitional pores of </a:t>
            </a:r>
            <a:r>
              <a:rPr lang="en-US" dirty="0">
                <a:solidFill>
                  <a:srgbClr val="C00000"/>
                </a:solidFill>
                <a:latin typeface="Arial" pitchFamily="34" charset="0"/>
                <a:cs typeface="Arial" pitchFamily="34" charset="0"/>
              </a:rPr>
              <a:t>10 to 500 angstrom </a:t>
            </a:r>
            <a:r>
              <a:rPr lang="en-US" dirty="0">
                <a:latin typeface="Arial" pitchFamily="34" charset="0"/>
                <a:cs typeface="Arial" pitchFamily="34" charset="0"/>
              </a:rPr>
              <a:t>in pore diameter. </a:t>
            </a:r>
          </a:p>
          <a:p>
            <a:r>
              <a:rPr lang="en-US" dirty="0">
                <a:latin typeface="Arial" pitchFamily="34" charset="0"/>
                <a:cs typeface="Arial" pitchFamily="34" charset="0"/>
              </a:rPr>
              <a:t>On the other hand, </a:t>
            </a:r>
            <a:r>
              <a:rPr lang="en-US" b="1" dirty="0">
                <a:solidFill>
                  <a:srgbClr val="0070C0"/>
                </a:solidFill>
                <a:latin typeface="Arial" pitchFamily="34" charset="0"/>
                <a:cs typeface="Arial" pitchFamily="34" charset="0"/>
              </a:rPr>
              <a:t>Molecular Sieving Carbon </a:t>
            </a:r>
            <a:r>
              <a:rPr lang="en-US" dirty="0">
                <a:latin typeface="Arial" pitchFamily="34" charset="0"/>
                <a:cs typeface="Arial" pitchFamily="34" charset="0"/>
              </a:rPr>
              <a:t>has only uniform </a:t>
            </a:r>
            <a:r>
              <a:rPr lang="en-US" dirty="0" err="1">
                <a:latin typeface="Arial" pitchFamily="34" charset="0"/>
                <a:cs typeface="Arial" pitchFamily="34" charset="0"/>
              </a:rPr>
              <a:t>supermicro</a:t>
            </a:r>
            <a:r>
              <a:rPr lang="en-US" dirty="0">
                <a:latin typeface="Arial" pitchFamily="34" charset="0"/>
                <a:cs typeface="Arial" pitchFamily="34" charset="0"/>
              </a:rPr>
              <a:t> pores of </a:t>
            </a:r>
            <a:r>
              <a:rPr lang="en-US" dirty="0">
                <a:solidFill>
                  <a:srgbClr val="C00000"/>
                </a:solidFill>
                <a:latin typeface="Arial" pitchFamily="34" charset="0"/>
                <a:cs typeface="Arial" pitchFamily="34" charset="0"/>
              </a:rPr>
              <a:t>less than  10 angstrom (1 nm) </a:t>
            </a:r>
            <a:r>
              <a:rPr lang="en-US" dirty="0">
                <a:latin typeface="Arial" pitchFamily="34" charset="0"/>
                <a:cs typeface="Arial" pitchFamily="34" charset="0"/>
              </a:rPr>
              <a:t>in pore diameter.</a:t>
            </a:r>
          </a:p>
        </p:txBody>
      </p:sp>
      <p:sp>
        <p:nvSpPr>
          <p:cNvPr id="6" name="Rectangle 5"/>
          <p:cNvSpPr/>
          <p:nvPr/>
        </p:nvSpPr>
        <p:spPr>
          <a:xfrm>
            <a:off x="6790765" y="2243581"/>
            <a:ext cx="5177118" cy="369332"/>
          </a:xfrm>
          <a:prstGeom prst="rect">
            <a:avLst/>
          </a:prstGeom>
          <a:ln>
            <a:solidFill>
              <a:srgbClr val="FF3399"/>
            </a:solidFill>
          </a:ln>
        </p:spPr>
        <p:txBody>
          <a:bodyPr wrap="square">
            <a:spAutoFit/>
          </a:bodyPr>
          <a:lstStyle/>
          <a:p>
            <a:r>
              <a:rPr lang="en-US" dirty="0">
                <a:solidFill>
                  <a:srgbClr val="0070C0"/>
                </a:solidFill>
              </a:rPr>
              <a:t>Dry air contains 78 % N</a:t>
            </a:r>
            <a:r>
              <a:rPr lang="en-US" baseline="-25000" dirty="0">
                <a:solidFill>
                  <a:srgbClr val="0070C0"/>
                </a:solidFill>
              </a:rPr>
              <a:t>2</a:t>
            </a:r>
            <a:r>
              <a:rPr lang="en-US" dirty="0">
                <a:solidFill>
                  <a:srgbClr val="0070C0"/>
                </a:solidFill>
              </a:rPr>
              <a:t>, 21% O</a:t>
            </a:r>
            <a:r>
              <a:rPr lang="en-US" baseline="-25000" dirty="0">
                <a:solidFill>
                  <a:srgbClr val="0070C0"/>
                </a:solidFill>
              </a:rPr>
              <a:t>2</a:t>
            </a:r>
            <a:r>
              <a:rPr lang="en-US" dirty="0">
                <a:solidFill>
                  <a:srgbClr val="0070C0"/>
                </a:solidFill>
              </a:rPr>
              <a:t>, 0.9% </a:t>
            </a:r>
            <a:r>
              <a:rPr lang="en-US" dirty="0" err="1">
                <a:solidFill>
                  <a:srgbClr val="0070C0"/>
                </a:solidFill>
              </a:rPr>
              <a:t>Ar</a:t>
            </a:r>
            <a:r>
              <a:rPr lang="en-US" dirty="0">
                <a:solidFill>
                  <a:srgbClr val="0070C0"/>
                </a:solidFill>
              </a:rPr>
              <a:t>, 0.04% CO</a:t>
            </a:r>
            <a:r>
              <a:rPr lang="en-US" baseline="-25000" dirty="0">
                <a:solidFill>
                  <a:srgbClr val="0070C0"/>
                </a:solidFill>
              </a:rPr>
              <a:t>2</a:t>
            </a:r>
            <a:r>
              <a:rPr lang="en-US" dirty="0">
                <a:solidFill>
                  <a:srgbClr val="0070C0"/>
                </a:solidFill>
              </a:rPr>
              <a:t> </a:t>
            </a:r>
          </a:p>
        </p:txBody>
      </p:sp>
      <p:sp>
        <p:nvSpPr>
          <p:cNvPr id="2" name="TextBox 1"/>
          <p:cNvSpPr txBox="1"/>
          <p:nvPr/>
        </p:nvSpPr>
        <p:spPr>
          <a:xfrm>
            <a:off x="1524000" y="228600"/>
            <a:ext cx="9677400" cy="461665"/>
          </a:xfrm>
          <a:prstGeom prst="rect">
            <a:avLst/>
          </a:prstGeom>
          <a:noFill/>
        </p:spPr>
        <p:txBody>
          <a:bodyPr wrap="square" rtlCol="0">
            <a:spAutoFit/>
          </a:bodyPr>
          <a:lstStyle/>
          <a:p>
            <a:pPr algn="ctr"/>
            <a:r>
              <a:rPr lang="en-IN" sz="2400" b="1" dirty="0" smtClean="0">
                <a:solidFill>
                  <a:srgbClr val="FF0000"/>
                </a:solidFill>
              </a:rPr>
              <a:t>Pressure Swing Adsorption (PSA)  using  CMS</a:t>
            </a:r>
            <a:endParaRPr lang="en-IN" sz="2400" b="1" dirty="0">
              <a:solidFill>
                <a:srgbClr val="FF0000"/>
              </a:solidFill>
            </a:endParaRPr>
          </a:p>
        </p:txBody>
      </p:sp>
      <p:sp>
        <p:nvSpPr>
          <p:cNvPr id="3" name="Rectangle 2"/>
          <p:cNvSpPr/>
          <p:nvPr/>
        </p:nvSpPr>
        <p:spPr>
          <a:xfrm>
            <a:off x="147918" y="1174535"/>
            <a:ext cx="12044082" cy="707886"/>
          </a:xfrm>
          <a:prstGeom prst="rect">
            <a:avLst/>
          </a:prstGeom>
          <a:solidFill>
            <a:srgbClr val="FFFF00"/>
          </a:solidFill>
        </p:spPr>
        <p:txBody>
          <a:bodyPr wrap="square">
            <a:spAutoFit/>
          </a:bodyPr>
          <a:lstStyle/>
          <a:p>
            <a:r>
              <a:rPr lang="en-US" sz="2000" dirty="0">
                <a:latin typeface="Times New Roman" panose="02020603050405020304" pitchFamily="18" charset="0"/>
                <a:ea typeface="Times New Roman" panose="02020603050405020304" pitchFamily="18" charset="0"/>
              </a:rPr>
              <a:t>A carbon molecular sieve (CMS) is the porous skeletal framework of carbon that remains after oxygen free pyrolysis of a polymeric precursor such as </a:t>
            </a:r>
            <a:r>
              <a:rPr lang="en-US" sz="2000" dirty="0" err="1">
                <a:latin typeface="Times New Roman" panose="02020603050405020304" pitchFamily="18" charset="0"/>
                <a:ea typeface="Times New Roman" panose="02020603050405020304" pitchFamily="18" charset="0"/>
              </a:rPr>
              <a:t>polyvinylidene</a:t>
            </a:r>
            <a:r>
              <a:rPr lang="en-US" sz="2000" dirty="0">
                <a:latin typeface="Times New Roman" panose="02020603050405020304" pitchFamily="18" charset="0"/>
                <a:ea typeface="Times New Roman" panose="02020603050405020304" pitchFamily="18" charset="0"/>
              </a:rPr>
              <a:t> chloride, </a:t>
            </a:r>
            <a:r>
              <a:rPr lang="en-US" sz="2000" dirty="0" err="1">
                <a:latin typeface="Times New Roman" panose="02020603050405020304" pitchFamily="18" charset="0"/>
                <a:ea typeface="Times New Roman" panose="02020603050405020304" pitchFamily="18" charset="0"/>
              </a:rPr>
              <a:t>polyacrylonitrile</a:t>
            </a:r>
            <a:r>
              <a:rPr lang="en-US" sz="2000" dirty="0">
                <a:latin typeface="Times New Roman" panose="02020603050405020304" pitchFamily="18" charset="0"/>
                <a:ea typeface="Times New Roman" panose="02020603050405020304" pitchFamily="18" charset="0"/>
              </a:rPr>
              <a:t>, phenol formaldehyde or coal. </a:t>
            </a:r>
            <a:endParaRPr lang="en-IN" sz="2000" dirty="0"/>
          </a:p>
        </p:txBody>
      </p:sp>
    </p:spTree>
    <p:extLst>
      <p:ext uri="{BB962C8B-B14F-4D97-AF65-F5344CB8AC3E}">
        <p14:creationId xmlns:p14="http://schemas.microsoft.com/office/powerpoint/2010/main" val="3544652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rinciples of Kuraray Chemical's CMS for Nitrogen Generators"/>
          <p:cNvPicPr>
            <a:picLocks noChangeAspect="1" noChangeArrowheads="1"/>
          </p:cNvPicPr>
          <p:nvPr/>
        </p:nvPicPr>
        <p:blipFill>
          <a:blip r:embed="rId2"/>
          <a:srcRect/>
          <a:stretch>
            <a:fillRect/>
          </a:stretch>
        </p:blipFill>
        <p:spPr bwMode="auto">
          <a:xfrm>
            <a:off x="762000" y="2192571"/>
            <a:ext cx="6248400" cy="4708941"/>
          </a:xfrm>
          <a:prstGeom prst="rect">
            <a:avLst/>
          </a:prstGeom>
          <a:noFill/>
        </p:spPr>
      </p:pic>
      <p:pic>
        <p:nvPicPr>
          <p:cNvPr id="4" name="Picture 2" descr="http://www.jdr-websites.co.uk/gallery/images/1557/image/ONSite%20Gas%20Page%20Content%20images/N2_PSA_process.jpg"/>
          <p:cNvPicPr>
            <a:picLocks noChangeAspect="1" noChangeArrowheads="1"/>
          </p:cNvPicPr>
          <p:nvPr/>
        </p:nvPicPr>
        <p:blipFill>
          <a:blip r:embed="rId3"/>
          <a:srcRect/>
          <a:stretch>
            <a:fillRect/>
          </a:stretch>
        </p:blipFill>
        <p:spPr bwMode="auto">
          <a:xfrm>
            <a:off x="8495627" y="4304842"/>
            <a:ext cx="2816262" cy="2330884"/>
          </a:xfrm>
          <a:prstGeom prst="rect">
            <a:avLst/>
          </a:prstGeom>
          <a:noFill/>
        </p:spPr>
      </p:pic>
      <p:sp>
        <p:nvSpPr>
          <p:cNvPr id="5" name="TextBox 4"/>
          <p:cNvSpPr txBox="1"/>
          <p:nvPr/>
        </p:nvSpPr>
        <p:spPr>
          <a:xfrm>
            <a:off x="8193069" y="2615493"/>
            <a:ext cx="2133600" cy="369332"/>
          </a:xfrm>
          <a:prstGeom prst="rect">
            <a:avLst/>
          </a:prstGeom>
          <a:noFill/>
        </p:spPr>
        <p:txBody>
          <a:bodyPr wrap="square" rtlCol="0">
            <a:spAutoFit/>
          </a:bodyPr>
          <a:lstStyle/>
          <a:p>
            <a:r>
              <a:rPr lang="en-US" dirty="0"/>
              <a:t>Pore size = 3-4 </a:t>
            </a:r>
            <a:r>
              <a:rPr lang="en-US" dirty="0">
                <a:latin typeface="Times New Roman"/>
                <a:cs typeface="Times New Roman"/>
              </a:rPr>
              <a:t>Å</a:t>
            </a:r>
            <a:endParaRPr lang="en-US" dirty="0"/>
          </a:p>
        </p:txBody>
      </p:sp>
      <p:sp>
        <p:nvSpPr>
          <p:cNvPr id="6" name="Rectangle 5"/>
          <p:cNvSpPr/>
          <p:nvPr/>
        </p:nvSpPr>
        <p:spPr>
          <a:xfrm>
            <a:off x="8798858" y="3402548"/>
            <a:ext cx="2209800" cy="646331"/>
          </a:xfrm>
          <a:prstGeom prst="rect">
            <a:avLst/>
          </a:prstGeom>
        </p:spPr>
        <p:txBody>
          <a:bodyPr wrap="square">
            <a:spAutoFit/>
          </a:bodyPr>
          <a:lstStyle/>
          <a:p>
            <a:r>
              <a:rPr lang="en-US" b="1" dirty="0">
                <a:solidFill>
                  <a:srgbClr val="FF0000"/>
                </a:solidFill>
                <a:latin typeface="Arial" pitchFamily="34" charset="0"/>
                <a:cs typeface="Arial" pitchFamily="34" charset="0"/>
              </a:rPr>
              <a:t>O</a:t>
            </a:r>
            <a:r>
              <a:rPr lang="en-US" b="1" baseline="-25000" dirty="0">
                <a:solidFill>
                  <a:srgbClr val="FF0000"/>
                </a:solidFill>
                <a:latin typeface="Arial" pitchFamily="34" charset="0"/>
                <a:cs typeface="Arial" pitchFamily="34" charset="0"/>
              </a:rPr>
              <a:t>2</a:t>
            </a:r>
            <a:r>
              <a:rPr lang="en-US" b="1" dirty="0">
                <a:solidFill>
                  <a:srgbClr val="FF0000"/>
                </a:solidFill>
                <a:latin typeface="Arial" pitchFamily="34" charset="0"/>
                <a:cs typeface="Arial" pitchFamily="34" charset="0"/>
              </a:rPr>
              <a:t> (2.8×3.9 </a:t>
            </a:r>
            <a:r>
              <a:rPr lang="en-US" dirty="0">
                <a:solidFill>
                  <a:srgbClr val="FF0000"/>
                </a:solidFill>
                <a:latin typeface="Times New Roman"/>
                <a:cs typeface="Times New Roman"/>
              </a:rPr>
              <a:t>Å</a:t>
            </a:r>
            <a:r>
              <a:rPr lang="en-US" b="1" dirty="0">
                <a:solidFill>
                  <a:srgbClr val="FF0000"/>
                </a:solidFill>
                <a:latin typeface="Arial" pitchFamily="34" charset="0"/>
                <a:cs typeface="Arial" pitchFamily="34" charset="0"/>
              </a:rPr>
              <a:t>)</a:t>
            </a:r>
          </a:p>
          <a:p>
            <a:r>
              <a:rPr lang="en-US" b="1" dirty="0">
                <a:solidFill>
                  <a:srgbClr val="0070C0"/>
                </a:solidFill>
                <a:latin typeface="Arial" pitchFamily="34" charset="0"/>
                <a:cs typeface="Arial" pitchFamily="34" charset="0"/>
              </a:rPr>
              <a:t> N</a:t>
            </a:r>
            <a:r>
              <a:rPr lang="en-US" b="1" baseline="-25000" dirty="0">
                <a:solidFill>
                  <a:srgbClr val="0070C0"/>
                </a:solidFill>
                <a:latin typeface="Arial" pitchFamily="34" charset="0"/>
                <a:cs typeface="Arial" pitchFamily="34" charset="0"/>
              </a:rPr>
              <a:t>2  </a:t>
            </a:r>
            <a:r>
              <a:rPr lang="en-US" b="1" dirty="0">
                <a:solidFill>
                  <a:srgbClr val="0070C0"/>
                </a:solidFill>
                <a:latin typeface="Arial" pitchFamily="34" charset="0"/>
                <a:cs typeface="Arial" pitchFamily="34" charset="0"/>
              </a:rPr>
              <a:t>(3.0×4.3</a:t>
            </a:r>
            <a:r>
              <a:rPr lang="en-US" dirty="0">
                <a:solidFill>
                  <a:srgbClr val="0070C0"/>
                </a:solidFill>
                <a:latin typeface="Times New Roman"/>
                <a:cs typeface="Times New Roman"/>
              </a:rPr>
              <a:t> Å</a:t>
            </a:r>
            <a:r>
              <a:rPr lang="en-US" b="1" dirty="0">
                <a:solidFill>
                  <a:srgbClr val="0070C0"/>
                </a:solidFill>
                <a:latin typeface="Arial" pitchFamily="34" charset="0"/>
                <a:cs typeface="Arial" pitchFamily="34" charset="0"/>
              </a:rPr>
              <a:t> ). </a:t>
            </a:r>
            <a:endParaRPr lang="en-US" dirty="0">
              <a:solidFill>
                <a:srgbClr val="0070C0"/>
              </a:solidFill>
            </a:endParaRPr>
          </a:p>
        </p:txBody>
      </p:sp>
      <p:sp>
        <p:nvSpPr>
          <p:cNvPr id="2" name="Rectangle 1"/>
          <p:cNvSpPr/>
          <p:nvPr/>
        </p:nvSpPr>
        <p:spPr>
          <a:xfrm>
            <a:off x="385482" y="165261"/>
            <a:ext cx="11806518" cy="1815882"/>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Pressure swing adsorption (PSA) is a process discovered in the 1970’s which provides N</a:t>
            </a:r>
            <a:r>
              <a:rPr lang="en-US" sz="2800" baseline="-25000" dirty="0">
                <a:latin typeface="Times New Roman" panose="02020603050405020304" pitchFamily="18" charset="0"/>
                <a:ea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rPr>
              <a:t> gas with purity levels of 95% to 99.9995%. The process which works on the principle of selective adsorption uses a special adsorbent which is  carbon molecular sieve (CMS).</a:t>
            </a:r>
            <a:endParaRPr lang="en-IN" sz="2800" dirty="0"/>
          </a:p>
        </p:txBody>
      </p:sp>
    </p:spTree>
    <p:extLst>
      <p:ext uri="{BB962C8B-B14F-4D97-AF65-F5344CB8AC3E}">
        <p14:creationId xmlns:p14="http://schemas.microsoft.com/office/powerpoint/2010/main" val="849609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nitromatic.com/archivos/fotos/psa_diagrama.jpg"/>
          <p:cNvPicPr>
            <a:picLocks noChangeAspect="1" noChangeArrowheads="1"/>
          </p:cNvPicPr>
          <p:nvPr/>
        </p:nvPicPr>
        <p:blipFill>
          <a:blip r:embed="rId2"/>
          <a:srcRect/>
          <a:stretch>
            <a:fillRect/>
          </a:stretch>
        </p:blipFill>
        <p:spPr bwMode="auto">
          <a:xfrm>
            <a:off x="6019800" y="533400"/>
            <a:ext cx="4648200" cy="3188032"/>
          </a:xfrm>
          <a:prstGeom prst="rect">
            <a:avLst/>
          </a:prstGeom>
          <a:noFill/>
        </p:spPr>
      </p:pic>
      <p:pic>
        <p:nvPicPr>
          <p:cNvPr id="79878" name="Picture 6" descr="http://1.imimg.com/data/L/K/MY-343839/Carbon-Molecular-Sieve_250x250.jpg"/>
          <p:cNvPicPr>
            <a:picLocks noChangeAspect="1" noChangeArrowheads="1"/>
          </p:cNvPicPr>
          <p:nvPr/>
        </p:nvPicPr>
        <p:blipFill>
          <a:blip r:embed="rId3"/>
          <a:srcRect/>
          <a:stretch>
            <a:fillRect/>
          </a:stretch>
        </p:blipFill>
        <p:spPr bwMode="auto">
          <a:xfrm>
            <a:off x="1752600" y="304800"/>
            <a:ext cx="2381250" cy="2381250"/>
          </a:xfrm>
          <a:prstGeom prst="rect">
            <a:avLst/>
          </a:prstGeom>
          <a:noFill/>
        </p:spPr>
      </p:pic>
      <p:pic>
        <p:nvPicPr>
          <p:cNvPr id="5" name="Picture 2" descr="Carbon Molecular Sieves"/>
          <p:cNvPicPr>
            <a:picLocks noChangeAspect="1" noChangeArrowheads="1"/>
          </p:cNvPicPr>
          <p:nvPr/>
        </p:nvPicPr>
        <p:blipFill>
          <a:blip r:embed="rId4"/>
          <a:srcRect/>
          <a:stretch>
            <a:fillRect/>
          </a:stretch>
        </p:blipFill>
        <p:spPr bwMode="auto">
          <a:xfrm>
            <a:off x="3429000" y="3657600"/>
            <a:ext cx="4876800" cy="2955636"/>
          </a:xfrm>
          <a:prstGeom prst="rect">
            <a:avLst/>
          </a:prstGeom>
          <a:noFill/>
        </p:spPr>
      </p:pic>
      <p:sp>
        <p:nvSpPr>
          <p:cNvPr id="6" name="TextBox 5"/>
          <p:cNvSpPr txBox="1"/>
          <p:nvPr/>
        </p:nvSpPr>
        <p:spPr>
          <a:xfrm>
            <a:off x="2971800" y="228600"/>
            <a:ext cx="6781800" cy="369332"/>
          </a:xfrm>
          <a:prstGeom prst="rect">
            <a:avLst/>
          </a:prstGeom>
          <a:noFill/>
        </p:spPr>
        <p:txBody>
          <a:bodyPr wrap="square" rtlCol="0">
            <a:spAutoFit/>
          </a:bodyPr>
          <a:lstStyle/>
          <a:p>
            <a:pPr algn="ctr"/>
            <a:r>
              <a:rPr lang="en-US" b="1" dirty="0">
                <a:solidFill>
                  <a:srgbClr val="FF0000"/>
                </a:solidFill>
              </a:rPr>
              <a:t>Carbon Molecular Sieves (CMS)</a:t>
            </a:r>
          </a:p>
        </p:txBody>
      </p:sp>
    </p:spTree>
    <p:extLst>
      <p:ext uri="{BB962C8B-B14F-4D97-AF65-F5344CB8AC3E}">
        <p14:creationId xmlns:p14="http://schemas.microsoft.com/office/powerpoint/2010/main" val="100789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0800" y="228601"/>
            <a:ext cx="5562600" cy="461665"/>
          </a:xfrm>
          <a:prstGeom prst="rect">
            <a:avLst/>
          </a:prstGeom>
          <a:noFill/>
        </p:spPr>
        <p:txBody>
          <a:bodyPr wrap="square" rtlCol="0">
            <a:spAutoFit/>
          </a:bodyPr>
          <a:lstStyle/>
          <a:p>
            <a:pPr algn="ctr"/>
            <a:r>
              <a:rPr lang="en-US" sz="2400" dirty="0"/>
              <a:t>Preparation of CMS</a:t>
            </a:r>
          </a:p>
        </p:txBody>
      </p:sp>
      <p:sp>
        <p:nvSpPr>
          <p:cNvPr id="6" name="TextBox 5"/>
          <p:cNvSpPr txBox="1"/>
          <p:nvPr/>
        </p:nvSpPr>
        <p:spPr>
          <a:xfrm>
            <a:off x="1752600" y="2971800"/>
            <a:ext cx="3200400" cy="2492990"/>
          </a:xfrm>
          <a:prstGeom prst="rect">
            <a:avLst/>
          </a:prstGeom>
          <a:noFill/>
        </p:spPr>
        <p:txBody>
          <a:bodyPr wrap="square" rtlCol="0">
            <a:spAutoFit/>
          </a:bodyPr>
          <a:lstStyle/>
          <a:p>
            <a:r>
              <a:rPr lang="en-US" b="1" u="sng" dirty="0"/>
              <a:t>Precursors</a:t>
            </a:r>
          </a:p>
          <a:p>
            <a:endParaRPr lang="en-US" b="1" u="sng" dirty="0"/>
          </a:p>
          <a:p>
            <a:r>
              <a:rPr lang="en-US" sz="2400" b="1" dirty="0" err="1"/>
              <a:t>Polyimides</a:t>
            </a:r>
            <a:endParaRPr lang="en-US" sz="2400" b="1" dirty="0"/>
          </a:p>
          <a:p>
            <a:r>
              <a:rPr lang="en-US" sz="2400" b="1" dirty="0" err="1"/>
              <a:t>Polyacrylonitrile</a:t>
            </a:r>
            <a:endParaRPr lang="en-US" sz="2400" b="1" dirty="0"/>
          </a:p>
          <a:p>
            <a:r>
              <a:rPr lang="en-US" sz="2400" b="1" dirty="0"/>
              <a:t>Phenol-formaldehyde resin</a:t>
            </a:r>
          </a:p>
          <a:p>
            <a:r>
              <a:rPr lang="en-US" sz="2400" b="1" dirty="0" err="1"/>
              <a:t>Polyfurfuryl</a:t>
            </a:r>
            <a:r>
              <a:rPr lang="en-US" sz="2400" b="1" dirty="0"/>
              <a:t> alcohol</a:t>
            </a:r>
          </a:p>
        </p:txBody>
      </p:sp>
      <p:pic>
        <p:nvPicPr>
          <p:cNvPr id="83972" name="Picture 4" descr="https://upload.wikimedia.org/wikipedia/commons/thumb/0/0a/Polyimide.svg/220px-Polyimide.svg.png"/>
          <p:cNvPicPr>
            <a:picLocks noChangeAspect="1" noChangeArrowheads="1"/>
          </p:cNvPicPr>
          <p:nvPr/>
        </p:nvPicPr>
        <p:blipFill>
          <a:blip r:embed="rId2"/>
          <a:srcRect/>
          <a:stretch>
            <a:fillRect/>
          </a:stretch>
        </p:blipFill>
        <p:spPr bwMode="auto">
          <a:xfrm>
            <a:off x="8718698" y="381000"/>
            <a:ext cx="1949302" cy="1524000"/>
          </a:xfrm>
          <a:prstGeom prst="rect">
            <a:avLst/>
          </a:prstGeom>
          <a:noFill/>
        </p:spPr>
      </p:pic>
      <p:pic>
        <p:nvPicPr>
          <p:cNvPr id="83974" name="Picture 6" descr="Poly(acrylonitrile).png"/>
          <p:cNvPicPr>
            <a:picLocks noChangeAspect="1" noChangeArrowheads="1"/>
          </p:cNvPicPr>
          <p:nvPr/>
        </p:nvPicPr>
        <p:blipFill>
          <a:blip r:embed="rId3"/>
          <a:srcRect/>
          <a:stretch>
            <a:fillRect/>
          </a:stretch>
        </p:blipFill>
        <p:spPr bwMode="auto">
          <a:xfrm>
            <a:off x="9067800" y="2362201"/>
            <a:ext cx="1009650" cy="1242647"/>
          </a:xfrm>
          <a:prstGeom prst="rect">
            <a:avLst/>
          </a:prstGeom>
          <a:noFill/>
        </p:spPr>
      </p:pic>
      <p:pic>
        <p:nvPicPr>
          <p:cNvPr id="83976" name="Picture 8" descr="Structure of Bakelite"/>
          <p:cNvPicPr>
            <a:picLocks noChangeAspect="1" noChangeArrowheads="1"/>
          </p:cNvPicPr>
          <p:nvPr/>
        </p:nvPicPr>
        <p:blipFill>
          <a:blip r:embed="rId4"/>
          <a:srcRect/>
          <a:stretch>
            <a:fillRect/>
          </a:stretch>
        </p:blipFill>
        <p:spPr bwMode="auto">
          <a:xfrm>
            <a:off x="8153400" y="4410456"/>
            <a:ext cx="2514600" cy="2447544"/>
          </a:xfrm>
          <a:prstGeom prst="rect">
            <a:avLst/>
          </a:prstGeom>
          <a:noFill/>
        </p:spPr>
      </p:pic>
      <p:pic>
        <p:nvPicPr>
          <p:cNvPr id="83978" name="Picture 10" descr="http://www.jeccomposites.com/sites/default/files/content/JECM38_FEATURE_Transfurans_the-Generic-structure-fig3_composites.jpg"/>
          <p:cNvPicPr>
            <a:picLocks noChangeAspect="1" noChangeArrowheads="1"/>
          </p:cNvPicPr>
          <p:nvPr/>
        </p:nvPicPr>
        <p:blipFill>
          <a:blip r:embed="rId5"/>
          <a:srcRect b="34005"/>
          <a:stretch>
            <a:fillRect/>
          </a:stretch>
        </p:blipFill>
        <p:spPr bwMode="auto">
          <a:xfrm>
            <a:off x="5257800" y="3429000"/>
            <a:ext cx="5120640" cy="1066800"/>
          </a:xfrm>
          <a:prstGeom prst="rect">
            <a:avLst/>
          </a:prstGeom>
          <a:noFill/>
        </p:spPr>
      </p:pic>
      <p:sp>
        <p:nvSpPr>
          <p:cNvPr id="11" name="TextBox 10"/>
          <p:cNvSpPr txBox="1"/>
          <p:nvPr/>
        </p:nvSpPr>
        <p:spPr>
          <a:xfrm>
            <a:off x="1676400" y="5791201"/>
            <a:ext cx="6400800" cy="830997"/>
          </a:xfrm>
          <a:prstGeom prst="rect">
            <a:avLst/>
          </a:prstGeom>
          <a:noFill/>
        </p:spPr>
        <p:txBody>
          <a:bodyPr wrap="square" rtlCol="0">
            <a:spAutoFit/>
          </a:bodyPr>
          <a:lstStyle/>
          <a:p>
            <a:r>
              <a:rPr lang="en-US" sz="2400" dirty="0"/>
              <a:t>Pre-treatment</a:t>
            </a:r>
            <a:r>
              <a:rPr lang="en-US" sz="2400" dirty="0">
                <a:sym typeface="Symbol"/>
              </a:rPr>
              <a:t> </a:t>
            </a:r>
            <a:r>
              <a:rPr lang="en-US" sz="2400" dirty="0" err="1">
                <a:sym typeface="Symbol"/>
              </a:rPr>
              <a:t>Pyrolysis</a:t>
            </a:r>
            <a:r>
              <a:rPr lang="en-US" sz="2400" dirty="0">
                <a:sym typeface="Symbol"/>
              </a:rPr>
              <a:t> (500-1000 C) Post Treatment </a:t>
            </a:r>
            <a:endParaRPr lang="en-US" sz="2400" dirty="0"/>
          </a:p>
        </p:txBody>
      </p:sp>
      <p:sp>
        <p:nvSpPr>
          <p:cNvPr id="10" name="TextBox 9"/>
          <p:cNvSpPr txBox="1"/>
          <p:nvPr/>
        </p:nvSpPr>
        <p:spPr>
          <a:xfrm>
            <a:off x="3048000" y="1143001"/>
            <a:ext cx="5943600" cy="2031325"/>
          </a:xfrm>
          <a:prstGeom prst="rect">
            <a:avLst/>
          </a:prstGeom>
          <a:noFill/>
        </p:spPr>
        <p:txBody>
          <a:bodyPr wrap="square" rtlCol="0">
            <a:spAutoFit/>
          </a:bodyPr>
          <a:lstStyle/>
          <a:p>
            <a:r>
              <a:rPr lang="en-US" dirty="0"/>
              <a:t>Carbon molecular sieves (CMS) and CMS membranes result  from a heat treatment under controlled atmosphere or under vacuum of an organic polymeric precursor. During this heat treatment ( 500-1000 </a:t>
            </a:r>
            <a:r>
              <a:rPr lang="en-US" dirty="0">
                <a:sym typeface="Symbol"/>
              </a:rPr>
              <a:t></a:t>
            </a:r>
            <a:r>
              <a:rPr lang="en-US" dirty="0"/>
              <a:t>C) the polymeric chains decompose giving rise to an amorphous carbon skeleton with interconnected pores. The pore size ( less than 1 nm) and its network is responsible for the separation of molecules.</a:t>
            </a:r>
          </a:p>
        </p:txBody>
      </p:sp>
      <p:pic>
        <p:nvPicPr>
          <p:cNvPr id="12" name="Picture 6" descr="http://1.imimg.com/data/L/K/MY-343839/Carbon-Molecular-Sieve_250x250.jpg"/>
          <p:cNvPicPr>
            <a:picLocks noChangeAspect="1" noChangeArrowheads="1"/>
          </p:cNvPicPr>
          <p:nvPr/>
        </p:nvPicPr>
        <p:blipFill>
          <a:blip r:embed="rId6"/>
          <a:srcRect/>
          <a:stretch>
            <a:fillRect/>
          </a:stretch>
        </p:blipFill>
        <p:spPr bwMode="auto">
          <a:xfrm>
            <a:off x="1524000" y="0"/>
            <a:ext cx="1600200" cy="1600200"/>
          </a:xfrm>
          <a:prstGeom prst="rect">
            <a:avLst/>
          </a:prstGeom>
          <a:noFill/>
        </p:spPr>
      </p:pic>
    </p:spTree>
    <p:extLst>
      <p:ext uri="{BB962C8B-B14F-4D97-AF65-F5344CB8AC3E}">
        <p14:creationId xmlns:p14="http://schemas.microsoft.com/office/powerpoint/2010/main" val="3336067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Nitrogen Generators How It Works - PSA Nitrogen Generator flow schematic"/>
          <p:cNvPicPr>
            <a:picLocks noChangeAspect="1" noChangeArrowheads="1"/>
          </p:cNvPicPr>
          <p:nvPr/>
        </p:nvPicPr>
        <p:blipFill>
          <a:blip r:embed="rId2"/>
          <a:srcRect/>
          <a:stretch>
            <a:fillRect/>
          </a:stretch>
        </p:blipFill>
        <p:spPr bwMode="auto">
          <a:xfrm>
            <a:off x="3124200" y="1"/>
            <a:ext cx="5562600" cy="5145405"/>
          </a:xfrm>
          <a:prstGeom prst="rect">
            <a:avLst/>
          </a:prstGeom>
          <a:noFill/>
        </p:spPr>
      </p:pic>
      <p:sp>
        <p:nvSpPr>
          <p:cNvPr id="3" name="Rectangle 2"/>
          <p:cNvSpPr/>
          <p:nvPr/>
        </p:nvSpPr>
        <p:spPr>
          <a:xfrm>
            <a:off x="389965" y="5042118"/>
            <a:ext cx="11416553" cy="1569660"/>
          </a:xfrm>
          <a:prstGeom prst="rect">
            <a:avLst/>
          </a:prstGeom>
        </p:spPr>
        <p:txBody>
          <a:bodyPr wrap="square">
            <a:spAutoFit/>
          </a:bodyPr>
          <a:lstStyle/>
          <a:p>
            <a:r>
              <a:rPr lang="en-US" sz="1600" dirty="0"/>
              <a:t>Pretreated compressed air enters the bottom of the on-line tower and follows up through the CMS. Oxygen and other trace gasses are preferentially adsorbed by the CMS, allowing nitrogen to pass through. After a pre-set time, the on-line tower automatically switches to regenerative mode, venting contaminants from the CMS. Carbon molecular sieve differs from ordinary activated carbons in that it has a much narrower range of pore openings. This allows small molecules such as oxygen to penetrate the pores and be separated from nitrogen molecules which are too large to enter the CMS. The larger molecules of nitrogen by-pass the CMS and emerge as the product gas. </a:t>
            </a:r>
          </a:p>
        </p:txBody>
      </p:sp>
      <p:sp>
        <p:nvSpPr>
          <p:cNvPr id="4" name="TextBox 3"/>
          <p:cNvSpPr txBox="1"/>
          <p:nvPr/>
        </p:nvSpPr>
        <p:spPr>
          <a:xfrm>
            <a:off x="1828800" y="609601"/>
            <a:ext cx="1905000" cy="954107"/>
          </a:xfrm>
          <a:prstGeom prst="rect">
            <a:avLst/>
          </a:prstGeom>
          <a:noFill/>
        </p:spPr>
        <p:txBody>
          <a:bodyPr wrap="square" rtlCol="0">
            <a:spAutoFit/>
          </a:bodyPr>
          <a:lstStyle/>
          <a:p>
            <a:r>
              <a:rPr lang="en-US" sz="2800" b="1" dirty="0"/>
              <a:t>PSA separation</a:t>
            </a:r>
          </a:p>
        </p:txBody>
      </p:sp>
    </p:spTree>
    <p:extLst>
      <p:ext uri="{BB962C8B-B14F-4D97-AF65-F5344CB8AC3E}">
        <p14:creationId xmlns:p14="http://schemas.microsoft.com/office/powerpoint/2010/main" val="1673936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490" y="679871"/>
            <a:ext cx="11437607" cy="2062103"/>
          </a:xfrm>
          <a:prstGeom prst="rect">
            <a:avLst/>
          </a:prstGeom>
        </p:spPr>
        <p:txBody>
          <a:bodyPr wrap="square">
            <a:spAutoFit/>
          </a:bodyPr>
          <a:lstStyle/>
          <a:p>
            <a:pPr lvl="2" algn="just">
              <a:spcAft>
                <a:spcPts val="0"/>
              </a:spcAft>
            </a:pPr>
            <a:r>
              <a:rPr lang="en-US" sz="2400" b="1" dirty="0" err="1">
                <a:latin typeface="Times New Roman" panose="02020603050405020304" pitchFamily="18" charset="0"/>
                <a:ea typeface="Times New Roman" panose="02020603050405020304" pitchFamily="18" charset="0"/>
              </a:rPr>
              <a:t>Birkeland-Eyde</a:t>
            </a:r>
            <a:r>
              <a:rPr lang="en-US" sz="2400" b="1" dirty="0">
                <a:latin typeface="Times New Roman" panose="02020603050405020304" pitchFamily="18" charset="0"/>
                <a:ea typeface="Times New Roman" panose="02020603050405020304" pitchFamily="18" charset="0"/>
              </a:rPr>
              <a:t> arc process for nitric acid (1903</a:t>
            </a:r>
            <a:r>
              <a:rPr lang="en-US" sz="2400" b="1" dirty="0" smtClean="0">
                <a:latin typeface="Times New Roman" panose="02020603050405020304" pitchFamily="18" charset="0"/>
                <a:ea typeface="Times New Roman" panose="02020603050405020304" pitchFamily="18" charset="0"/>
              </a:rPr>
              <a:t>)</a:t>
            </a:r>
          </a:p>
          <a:p>
            <a:pPr lvl="2" algn="just">
              <a:spcAft>
                <a:spcPts val="0"/>
              </a:spcAft>
            </a:pPr>
            <a:endParaRPr lang="en-US" sz="2400" b="1" dirty="0" smtClean="0">
              <a:latin typeface="Times New Roman" panose="02020603050405020304" pitchFamily="18" charset="0"/>
              <a:ea typeface="Times New Roman" panose="02020603050405020304" pitchFamily="18" charset="0"/>
            </a:endParaRPr>
          </a:p>
          <a:p>
            <a:r>
              <a:rPr lang="en-US" sz="2000" dirty="0" smtClean="0">
                <a:latin typeface="Times New Roman" panose="02020603050405020304" pitchFamily="18" charset="0"/>
                <a:ea typeface="Times New Roman" panose="02020603050405020304" pitchFamily="18" charset="0"/>
              </a:rPr>
              <a:t>This </a:t>
            </a:r>
            <a:r>
              <a:rPr lang="en-US" sz="2000" dirty="0">
                <a:latin typeface="Times New Roman" panose="02020603050405020304" pitchFamily="18" charset="0"/>
                <a:ea typeface="Times New Roman" panose="02020603050405020304" pitchFamily="18" charset="0"/>
              </a:rPr>
              <a:t>process developed by the Norwegian industrialist and scientist </a:t>
            </a:r>
            <a:r>
              <a:rPr lang="en-US" sz="2000" dirty="0" err="1">
                <a:latin typeface="Times New Roman" panose="02020603050405020304" pitchFamily="18" charset="0"/>
                <a:ea typeface="Times New Roman" panose="02020603050405020304" pitchFamily="18" charset="0"/>
              </a:rPr>
              <a:t>Birkeland</a:t>
            </a:r>
            <a:r>
              <a:rPr lang="en-US" sz="2000" dirty="0">
                <a:latin typeface="Times New Roman" panose="02020603050405020304" pitchFamily="18" charset="0"/>
                <a:ea typeface="Times New Roman" panose="02020603050405020304" pitchFamily="18" charset="0"/>
              </a:rPr>
              <a:t> along with  business partner </a:t>
            </a:r>
            <a:r>
              <a:rPr lang="en-US" sz="2000" dirty="0" err="1">
                <a:latin typeface="Times New Roman" panose="02020603050405020304" pitchFamily="18" charset="0"/>
                <a:ea typeface="Times New Roman" panose="02020603050405020304" pitchFamily="18" charset="0"/>
              </a:rPr>
              <a:t>Eyde</a:t>
            </a:r>
            <a:r>
              <a:rPr lang="en-US" sz="2000" dirty="0">
                <a:latin typeface="Times New Roman" panose="02020603050405020304" pitchFamily="18" charset="0"/>
                <a:ea typeface="Times New Roman" panose="02020603050405020304" pitchFamily="18" charset="0"/>
              </a:rPr>
              <a:t> in 1903, based on a method used by H. Cavendish was used for making nitric acid before the discovery of the Ostwald process. The electric arc (~ 3000 </a:t>
            </a: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C) converted nitrogen and oxygen to NO which got converted to NO</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 and further to HNO</a:t>
            </a:r>
            <a:r>
              <a:rPr lang="en-US" sz="2000" baseline="-25000" dirty="0">
                <a:latin typeface="Times New Roman" panose="02020603050405020304" pitchFamily="18" charset="0"/>
                <a:ea typeface="Times New Roman" panose="02020603050405020304" pitchFamily="18" charset="0"/>
              </a:rPr>
              <a:t>3</a:t>
            </a:r>
            <a:endParaRPr lang="en-IN" sz="2000" dirty="0"/>
          </a:p>
        </p:txBody>
      </p:sp>
      <p:sp>
        <p:nvSpPr>
          <p:cNvPr id="3" name="Rectangle 2"/>
          <p:cNvSpPr>
            <a:spLocks noChangeArrowheads="1"/>
          </p:cNvSpPr>
          <p:nvPr/>
        </p:nvSpPr>
        <p:spPr bwMode="auto">
          <a:xfrm>
            <a:off x="1519517" y="4087905"/>
            <a:ext cx="147871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4" name="Object 3"/>
          <p:cNvGraphicFramePr>
            <a:graphicFrameLocks noChangeAspect="1"/>
          </p:cNvGraphicFramePr>
          <p:nvPr>
            <p:extLst>
              <p:ext uri="{D42A27DB-BD31-4B8C-83A1-F6EECF244321}">
                <p14:modId xmlns:p14="http://schemas.microsoft.com/office/powerpoint/2010/main" val="1503909228"/>
              </p:ext>
            </p:extLst>
          </p:nvPr>
        </p:nvGraphicFramePr>
        <p:xfrm>
          <a:off x="2743200" y="2792811"/>
          <a:ext cx="6912588" cy="727641"/>
        </p:xfrm>
        <a:graphic>
          <a:graphicData uri="http://schemas.openxmlformats.org/presentationml/2006/ole">
            <mc:AlternateContent xmlns:mc="http://schemas.openxmlformats.org/markup-compatibility/2006">
              <mc:Choice xmlns:v="urn:schemas-microsoft-com:vml" Requires="v">
                <p:oleObj spid="_x0000_s2648" name="CS ChemDraw Drawing" r:id="rId3" imgW="3578301" imgH="376076" progId="ChemDraw.Document.6.0">
                  <p:embed/>
                </p:oleObj>
              </mc:Choice>
              <mc:Fallback>
                <p:oleObj name="CS ChemDraw Drawing" r:id="rId3" imgW="3578301" imgH="376076" progId="ChemDraw.Document.6.0">
                  <p:embed/>
                  <p:pic>
                    <p:nvPicPr>
                      <p:cNvPr id="0" name="Object 1"/>
                      <p:cNvPicPr>
                        <a:picLocks noChangeAspect="1" noChangeArrowheads="1"/>
                      </p:cNvPicPr>
                      <p:nvPr/>
                    </p:nvPicPr>
                    <p:blipFill>
                      <a:blip r:embed="rId4"/>
                      <a:srcRect/>
                      <a:stretch>
                        <a:fillRect/>
                      </a:stretch>
                    </p:blipFill>
                    <p:spPr bwMode="auto">
                      <a:xfrm>
                        <a:off x="2743200" y="2792811"/>
                        <a:ext cx="6912588" cy="727641"/>
                      </a:xfrm>
                      <a:prstGeom prst="rect">
                        <a:avLst/>
                      </a:prstGeom>
                      <a:noFill/>
                    </p:spPr>
                  </p:pic>
                </p:oleObj>
              </mc:Fallback>
            </mc:AlternateContent>
          </a:graphicData>
        </a:graphic>
      </p:graphicFrame>
      <p:sp>
        <p:nvSpPr>
          <p:cNvPr id="5" name="Rectangle 4"/>
          <p:cNvSpPr/>
          <p:nvPr/>
        </p:nvSpPr>
        <p:spPr>
          <a:xfrm>
            <a:off x="2260255" y="3575966"/>
            <a:ext cx="8661154" cy="523220"/>
          </a:xfrm>
          <a:prstGeom prst="rect">
            <a:avLst/>
          </a:prstGeom>
        </p:spPr>
        <p:txBody>
          <a:bodyPr wrap="none">
            <a:spAutoFit/>
          </a:bodyPr>
          <a:lstStyle/>
          <a:p>
            <a:r>
              <a:rPr lang="en-US" sz="2800" b="1" dirty="0">
                <a:latin typeface="Times New Roman" panose="02020603050405020304" pitchFamily="18" charset="0"/>
                <a:ea typeface="Times New Roman" panose="02020603050405020304" pitchFamily="18" charset="0"/>
              </a:rPr>
              <a:t>Frank-Caro </a:t>
            </a:r>
            <a:r>
              <a:rPr lang="en-US" sz="2800" b="1" dirty="0" err="1">
                <a:latin typeface="Times New Roman" panose="02020603050405020304" pitchFamily="18" charset="0"/>
                <a:ea typeface="Times New Roman" panose="02020603050405020304" pitchFamily="18" charset="0"/>
              </a:rPr>
              <a:t>cyanamide</a:t>
            </a:r>
            <a:r>
              <a:rPr lang="en-US" sz="2800" b="1" dirty="0">
                <a:latin typeface="Times New Roman" panose="02020603050405020304" pitchFamily="18" charset="0"/>
                <a:ea typeface="Times New Roman" panose="02020603050405020304" pitchFamily="18" charset="0"/>
              </a:rPr>
              <a:t> process for calcium </a:t>
            </a:r>
            <a:r>
              <a:rPr lang="en-US" sz="2800" b="1" dirty="0" err="1">
                <a:latin typeface="Times New Roman" panose="02020603050405020304" pitchFamily="18" charset="0"/>
                <a:ea typeface="Times New Roman" panose="02020603050405020304" pitchFamily="18" charset="0"/>
              </a:rPr>
              <a:t>cyanamide</a:t>
            </a:r>
            <a:r>
              <a:rPr lang="en-US" sz="2800" b="1" dirty="0">
                <a:latin typeface="Times New Roman" panose="02020603050405020304" pitchFamily="18" charset="0"/>
                <a:ea typeface="Times New Roman" panose="02020603050405020304" pitchFamily="18" charset="0"/>
              </a:rPr>
              <a:t> </a:t>
            </a:r>
            <a:endParaRPr lang="en-IN" sz="2800" dirty="0"/>
          </a:p>
        </p:txBody>
      </p:sp>
      <p:sp>
        <p:nvSpPr>
          <p:cNvPr id="6" name="Rectangle 5"/>
          <p:cNvSpPr>
            <a:spLocks noChangeArrowheads="1"/>
          </p:cNvSpPr>
          <p:nvPr/>
        </p:nvSpPr>
        <p:spPr bwMode="auto">
          <a:xfrm>
            <a:off x="2064326" y="4917971"/>
            <a:ext cx="141325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7" name="Object 6"/>
          <p:cNvGraphicFramePr>
            <a:graphicFrameLocks noChangeAspect="1"/>
          </p:cNvGraphicFramePr>
          <p:nvPr>
            <p:extLst>
              <p:ext uri="{D42A27DB-BD31-4B8C-83A1-F6EECF244321}">
                <p14:modId xmlns:p14="http://schemas.microsoft.com/office/powerpoint/2010/main" val="725715472"/>
              </p:ext>
            </p:extLst>
          </p:nvPr>
        </p:nvGraphicFramePr>
        <p:xfrm>
          <a:off x="1151891" y="4146598"/>
          <a:ext cx="8651875" cy="996950"/>
        </p:xfrm>
        <a:graphic>
          <a:graphicData uri="http://schemas.openxmlformats.org/presentationml/2006/ole">
            <mc:AlternateContent xmlns:mc="http://schemas.openxmlformats.org/markup-compatibility/2006">
              <mc:Choice xmlns:v="urn:schemas-microsoft-com:vml" Requires="v">
                <p:oleObj spid="_x0000_s2649" name="CS ChemDraw Drawing" r:id="rId5" imgW="4888810" imgH="560363" progId="ChemDraw.Document.6.0">
                  <p:embed/>
                </p:oleObj>
              </mc:Choice>
              <mc:Fallback>
                <p:oleObj name="CS ChemDraw Drawing" r:id="rId5" imgW="4888810" imgH="560363" progId="ChemDraw.Document.6.0">
                  <p:embed/>
                  <p:pic>
                    <p:nvPicPr>
                      <p:cNvPr id="0" name="Object 4"/>
                      <p:cNvPicPr>
                        <a:picLocks noChangeAspect="1" noChangeArrowheads="1"/>
                      </p:cNvPicPr>
                      <p:nvPr/>
                    </p:nvPicPr>
                    <p:blipFill>
                      <a:blip r:embed="rId6"/>
                      <a:srcRect/>
                      <a:stretch>
                        <a:fillRect/>
                      </a:stretch>
                    </p:blipFill>
                    <p:spPr bwMode="auto">
                      <a:xfrm>
                        <a:off x="1151891" y="4146598"/>
                        <a:ext cx="8651875" cy="996950"/>
                      </a:xfrm>
                      <a:prstGeom prst="rect">
                        <a:avLst/>
                      </a:prstGeom>
                      <a:noFill/>
                    </p:spPr>
                  </p:pic>
                </p:oleObj>
              </mc:Fallback>
            </mc:AlternateContent>
          </a:graphicData>
        </a:graphic>
      </p:graphicFrame>
      <p:sp>
        <p:nvSpPr>
          <p:cNvPr id="8" name="Rectangle 11"/>
          <p:cNvSpPr>
            <a:spLocks noChangeArrowheads="1"/>
          </p:cNvSpPr>
          <p:nvPr/>
        </p:nvSpPr>
        <p:spPr bwMode="auto">
          <a:xfrm>
            <a:off x="6580230" y="5258245"/>
            <a:ext cx="13241430" cy="4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9" name="Object 8"/>
          <p:cNvGraphicFramePr>
            <a:graphicFrameLocks noChangeAspect="1"/>
          </p:cNvGraphicFramePr>
          <p:nvPr>
            <p:extLst>
              <p:ext uri="{D42A27DB-BD31-4B8C-83A1-F6EECF244321}">
                <p14:modId xmlns:p14="http://schemas.microsoft.com/office/powerpoint/2010/main" val="1625915989"/>
              </p:ext>
            </p:extLst>
          </p:nvPr>
        </p:nvGraphicFramePr>
        <p:xfrm>
          <a:off x="6146294" y="5258244"/>
          <a:ext cx="5865597" cy="1447355"/>
        </p:xfrm>
        <a:graphic>
          <a:graphicData uri="http://schemas.openxmlformats.org/presentationml/2006/ole">
            <mc:AlternateContent xmlns:mc="http://schemas.openxmlformats.org/markup-compatibility/2006">
              <mc:Choice xmlns:v="urn:schemas-microsoft-com:vml" Requires="v">
                <p:oleObj spid="_x0000_s2650" name="CS ChemDraw Drawing" r:id="rId7" imgW="4519890" imgH="1113746" progId="ChemDraw.Document.6.0">
                  <p:embed/>
                </p:oleObj>
              </mc:Choice>
              <mc:Fallback>
                <p:oleObj name="CS ChemDraw Drawing" r:id="rId7" imgW="4519890" imgH="1113746" progId="ChemDraw.Document.6.0">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6294" y="5258244"/>
                        <a:ext cx="5865597" cy="1447355"/>
                      </a:xfrm>
                      <a:prstGeom prst="rect">
                        <a:avLst/>
                      </a:prstGeom>
                      <a:solidFill>
                        <a:srgbClr val="FFFF00"/>
                      </a:solidFill>
                    </p:spPr>
                  </p:pic>
                </p:oleObj>
              </mc:Fallback>
            </mc:AlternateContent>
          </a:graphicData>
        </a:graphic>
      </p:graphicFrame>
      <p:sp>
        <p:nvSpPr>
          <p:cNvPr id="10" name="TextBox 9"/>
          <p:cNvSpPr txBox="1"/>
          <p:nvPr/>
        </p:nvSpPr>
        <p:spPr>
          <a:xfrm>
            <a:off x="2064326" y="152400"/>
            <a:ext cx="8035638" cy="461665"/>
          </a:xfrm>
          <a:prstGeom prst="rect">
            <a:avLst/>
          </a:prstGeom>
          <a:noFill/>
        </p:spPr>
        <p:txBody>
          <a:bodyPr wrap="square" rtlCol="0">
            <a:spAutoFit/>
          </a:bodyPr>
          <a:lstStyle/>
          <a:p>
            <a:r>
              <a:rPr lang="en-IN" sz="2400" dirty="0" smtClean="0">
                <a:solidFill>
                  <a:srgbClr val="C00000"/>
                </a:solidFill>
              </a:rPr>
              <a:t>Earlier methods for conversion of Nitrogen to useful products</a:t>
            </a:r>
            <a:endParaRPr lang="en-IN" sz="2400" dirty="0">
              <a:solidFill>
                <a:srgbClr val="C00000"/>
              </a:solidFill>
            </a:endParaRPr>
          </a:p>
        </p:txBody>
      </p:sp>
    </p:spTree>
    <p:extLst>
      <p:ext uri="{BB962C8B-B14F-4D97-AF65-F5344CB8AC3E}">
        <p14:creationId xmlns:p14="http://schemas.microsoft.com/office/powerpoint/2010/main" val="3346095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595889575"/>
              </p:ext>
            </p:extLst>
          </p:nvPr>
        </p:nvGraphicFramePr>
        <p:xfrm>
          <a:off x="1718686" y="1469329"/>
          <a:ext cx="7659908" cy="742740"/>
        </p:xfrm>
        <a:graphic>
          <a:graphicData uri="http://schemas.openxmlformats.org/presentationml/2006/ole">
            <mc:AlternateContent xmlns:mc="http://schemas.openxmlformats.org/markup-compatibility/2006">
              <mc:Choice xmlns:v="urn:schemas-microsoft-com:vml" Requires="v">
                <p:oleObj spid="_x0000_s3471" name="CS ChemDraw Drawing" r:id="rId3" imgW="3765718" imgH="365291" progId="ChemDraw.Document.6.0">
                  <p:embed/>
                </p:oleObj>
              </mc:Choice>
              <mc:Fallback>
                <p:oleObj name="CS ChemDraw Drawing" r:id="rId3" imgW="3765718" imgH="365291" progId="ChemDraw.Document.6.0">
                  <p:embed/>
                  <p:pic>
                    <p:nvPicPr>
                      <p:cNvPr id="0" name=""/>
                      <p:cNvPicPr/>
                      <p:nvPr/>
                    </p:nvPicPr>
                    <p:blipFill>
                      <a:blip r:embed="rId4"/>
                      <a:stretch>
                        <a:fillRect/>
                      </a:stretch>
                    </p:blipFill>
                    <p:spPr>
                      <a:xfrm>
                        <a:off x="1718686" y="1469329"/>
                        <a:ext cx="7659908" cy="742740"/>
                      </a:xfrm>
                      <a:prstGeom prst="rect">
                        <a:avLst/>
                      </a:prstGeom>
                    </p:spPr>
                  </p:pic>
                </p:oleObj>
              </mc:Fallback>
            </mc:AlternateContent>
          </a:graphicData>
        </a:graphic>
      </p:graphicFrame>
      <p:sp>
        <p:nvSpPr>
          <p:cNvPr id="3" name="Rectangle 2"/>
          <p:cNvSpPr/>
          <p:nvPr/>
        </p:nvSpPr>
        <p:spPr>
          <a:xfrm>
            <a:off x="1892105" y="77617"/>
            <a:ext cx="5697005" cy="46166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Haber Bosch process for Ammonia</a:t>
            </a:r>
            <a:endParaRPr lang="en-IN" sz="2400" dirty="0"/>
          </a:p>
        </p:txBody>
      </p:sp>
      <p:sp>
        <p:nvSpPr>
          <p:cNvPr id="4" name="Rectangle 2"/>
          <p:cNvSpPr>
            <a:spLocks noChangeArrowheads="1"/>
          </p:cNvSpPr>
          <p:nvPr/>
        </p:nvSpPr>
        <p:spPr bwMode="auto">
          <a:xfrm>
            <a:off x="3742005" y="4023359"/>
            <a:ext cx="22120969" cy="5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5" name="Object 4"/>
          <p:cNvGraphicFramePr>
            <a:graphicFrameLocks noChangeAspect="1"/>
          </p:cNvGraphicFramePr>
          <p:nvPr>
            <p:extLst>
              <p:ext uri="{D42A27DB-BD31-4B8C-83A1-F6EECF244321}">
                <p14:modId xmlns:p14="http://schemas.microsoft.com/office/powerpoint/2010/main" val="3187004271"/>
              </p:ext>
            </p:extLst>
          </p:nvPr>
        </p:nvGraphicFramePr>
        <p:xfrm>
          <a:off x="2213267" y="3892282"/>
          <a:ext cx="6377454" cy="2011680"/>
        </p:xfrm>
        <a:graphic>
          <a:graphicData uri="http://schemas.openxmlformats.org/presentationml/2006/ole">
            <mc:AlternateContent xmlns:mc="http://schemas.openxmlformats.org/markup-compatibility/2006">
              <mc:Choice xmlns:v="urn:schemas-microsoft-com:vml" Requires="v">
                <p:oleObj spid="_x0000_s3472" name="CS ChemDraw Drawing" r:id="rId5" imgW="3354480" imgH="1044720" progId="ChemDraw.Document.6.0">
                  <p:embed/>
                </p:oleObj>
              </mc:Choice>
              <mc:Fallback>
                <p:oleObj name="CS ChemDraw Drawing" r:id="rId5" imgW="3354480" imgH="1044720" progId="ChemDraw.Document.6.0">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3267" y="3892282"/>
                        <a:ext cx="6377454" cy="2011680"/>
                      </a:xfrm>
                      <a:prstGeom prst="rect">
                        <a:avLst/>
                      </a:prstGeom>
                      <a:noFill/>
                    </p:spPr>
                  </p:pic>
                </p:oleObj>
              </mc:Fallback>
            </mc:AlternateContent>
          </a:graphicData>
        </a:graphic>
      </p:graphicFrame>
      <p:sp>
        <p:nvSpPr>
          <p:cNvPr id="6" name="TextBox 5"/>
          <p:cNvSpPr txBox="1"/>
          <p:nvPr/>
        </p:nvSpPr>
        <p:spPr>
          <a:xfrm>
            <a:off x="5892854" y="966399"/>
            <a:ext cx="858130" cy="369332"/>
          </a:xfrm>
          <a:prstGeom prst="rect">
            <a:avLst/>
          </a:prstGeom>
          <a:noFill/>
        </p:spPr>
        <p:txBody>
          <a:bodyPr wrap="square" rtlCol="0">
            <a:spAutoFit/>
          </a:bodyPr>
          <a:lstStyle/>
          <a:p>
            <a:r>
              <a:rPr lang="en-IN" dirty="0" smtClean="0"/>
              <a:t>1909</a:t>
            </a:r>
            <a:endParaRPr lang="en-IN" dirty="0"/>
          </a:p>
        </p:txBody>
      </p:sp>
      <p:sp>
        <p:nvSpPr>
          <p:cNvPr id="7" name="TextBox 6"/>
          <p:cNvSpPr txBox="1"/>
          <p:nvPr/>
        </p:nvSpPr>
        <p:spPr>
          <a:xfrm>
            <a:off x="2784872" y="908614"/>
            <a:ext cx="3996288" cy="369332"/>
          </a:xfrm>
          <a:prstGeom prst="rect">
            <a:avLst/>
          </a:prstGeom>
          <a:noFill/>
        </p:spPr>
        <p:txBody>
          <a:bodyPr wrap="square" rtlCol="0">
            <a:spAutoFit/>
          </a:bodyPr>
          <a:lstStyle/>
          <a:p>
            <a:r>
              <a:rPr lang="en-IN" dirty="0" smtClean="0"/>
              <a:t>Early discovery of Fritz Haber </a:t>
            </a:r>
            <a:endParaRPr lang="en-IN" dirty="0"/>
          </a:p>
        </p:txBody>
      </p:sp>
      <p:sp>
        <p:nvSpPr>
          <p:cNvPr id="8" name="TextBox 7"/>
          <p:cNvSpPr txBox="1"/>
          <p:nvPr/>
        </p:nvSpPr>
        <p:spPr>
          <a:xfrm>
            <a:off x="1209822" y="3522950"/>
            <a:ext cx="3573194" cy="369332"/>
          </a:xfrm>
          <a:prstGeom prst="rect">
            <a:avLst/>
          </a:prstGeom>
          <a:noFill/>
        </p:spPr>
        <p:txBody>
          <a:bodyPr wrap="square" rtlCol="0">
            <a:spAutoFit/>
          </a:bodyPr>
          <a:lstStyle/>
          <a:p>
            <a:r>
              <a:rPr lang="en-IN" dirty="0" smtClean="0"/>
              <a:t>Current Industrial Process </a:t>
            </a:r>
            <a:endParaRPr lang="en-IN" dirty="0"/>
          </a:p>
        </p:txBody>
      </p:sp>
      <p:sp>
        <p:nvSpPr>
          <p:cNvPr id="9" name="Rectangle 8"/>
          <p:cNvSpPr/>
          <p:nvPr/>
        </p:nvSpPr>
        <p:spPr>
          <a:xfrm>
            <a:off x="85177" y="2302037"/>
            <a:ext cx="9397220" cy="923330"/>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rPr>
              <a:t>The method </a:t>
            </a:r>
            <a:r>
              <a:rPr lang="en-US" dirty="0">
                <a:latin typeface="Times New Roman" panose="02020603050405020304" pitchFamily="18" charset="0"/>
                <a:ea typeface="Times New Roman" panose="02020603050405020304" pitchFamily="18" charset="0"/>
              </a:rPr>
              <a:t>was  procured by the BASF company and Carl Bosch of BASF converted the process into the industrial level using a promoted iron catalyst discovered by </a:t>
            </a:r>
            <a:r>
              <a:rPr lang="en-US" dirty="0" err="1">
                <a:latin typeface="Times New Roman" panose="02020603050405020304" pitchFamily="18" charset="0"/>
                <a:ea typeface="Times New Roman" panose="02020603050405020304" pitchFamily="18" charset="0"/>
              </a:rPr>
              <a:t>Allwyn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Mittash</a:t>
            </a:r>
            <a:r>
              <a:rPr lang="en-US" dirty="0">
                <a:latin typeface="Times New Roman" panose="02020603050405020304" pitchFamily="18" charset="0"/>
                <a:ea typeface="Times New Roman" panose="02020603050405020304" pitchFamily="18" charset="0"/>
              </a:rPr>
              <a:t>. Both Haber and Bosch received Nobel prize for their path breaking discovery in 1918 and 1931 </a:t>
            </a:r>
            <a:r>
              <a:rPr lang="en-US" dirty="0" smtClean="0">
                <a:latin typeface="Times New Roman" panose="02020603050405020304" pitchFamily="18" charset="0"/>
                <a:ea typeface="Times New Roman" panose="02020603050405020304" pitchFamily="18" charset="0"/>
              </a:rPr>
              <a:t>respectively.</a:t>
            </a:r>
            <a:endParaRPr lang="en-IN" dirty="0"/>
          </a:p>
        </p:txBody>
      </p:sp>
      <p:pic>
        <p:nvPicPr>
          <p:cNvPr id="3100" name="Picture 28" descr="Image result for BASF ammoni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64" r="24368"/>
          <a:stretch/>
        </p:blipFill>
        <p:spPr bwMode="auto">
          <a:xfrm>
            <a:off x="9461334" y="1140984"/>
            <a:ext cx="2630658" cy="52286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146396" y="6423982"/>
            <a:ext cx="3045604" cy="369332"/>
          </a:xfrm>
          <a:prstGeom prst="rect">
            <a:avLst/>
          </a:prstGeom>
          <a:noFill/>
        </p:spPr>
        <p:txBody>
          <a:bodyPr wrap="square" rtlCol="0">
            <a:spAutoFit/>
          </a:bodyPr>
          <a:lstStyle/>
          <a:p>
            <a:r>
              <a:rPr lang="en-IN" dirty="0" smtClean="0"/>
              <a:t>First Ammonia reactor of BASF </a:t>
            </a:r>
            <a:endParaRPr lang="en-IN" dirty="0"/>
          </a:p>
        </p:txBody>
      </p:sp>
      <p:pic>
        <p:nvPicPr>
          <p:cNvPr id="3106" name="Picture 34" descr="Image result for BASF ammonia"/>
          <p:cNvPicPr>
            <a:picLocks noChangeAspect="1" noChangeArrowheads="1"/>
          </p:cNvPicPr>
          <p:nvPr/>
        </p:nvPicPr>
        <p:blipFill rotWithShape="1">
          <a:blip r:embed="rId8">
            <a:extLst>
              <a:ext uri="{28A0092B-C50C-407E-A947-70E740481C1C}">
                <a14:useLocalDpi xmlns:a14="http://schemas.microsoft.com/office/drawing/2010/main" val="0"/>
              </a:ext>
            </a:extLst>
          </a:blip>
          <a:srcRect t="31385" b="26154"/>
          <a:stretch/>
        </p:blipFill>
        <p:spPr bwMode="auto">
          <a:xfrm>
            <a:off x="9799006" y="-24647"/>
            <a:ext cx="2087217" cy="7420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36465" y="5879444"/>
            <a:ext cx="8757116" cy="92333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C</a:t>
            </a:r>
            <a:r>
              <a:rPr lang="en-US" dirty="0" smtClean="0">
                <a:latin typeface="Times New Roman" panose="02020603050405020304" pitchFamily="18" charset="0"/>
                <a:ea typeface="Times New Roman" panose="02020603050405020304" pitchFamily="18" charset="0"/>
              </a:rPr>
              <a:t>atalyst </a:t>
            </a:r>
            <a:r>
              <a:rPr lang="en-US" dirty="0">
                <a:latin typeface="Times New Roman" panose="02020603050405020304" pitchFamily="18" charset="0"/>
                <a:ea typeface="Times New Roman" panose="02020603050405020304" pitchFamily="18" charset="0"/>
              </a:rPr>
              <a:t>and promoter are </a:t>
            </a:r>
            <a:r>
              <a:rPr lang="en-US" dirty="0" smtClean="0">
                <a:latin typeface="Times New Roman" panose="02020603050405020304" pitchFamily="18" charset="0"/>
                <a:ea typeface="Times New Roman" panose="02020603050405020304" pitchFamily="18" charset="0"/>
              </a:rPr>
              <a:t>used. </a:t>
            </a:r>
            <a:r>
              <a:rPr lang="en-US" dirty="0">
                <a:latin typeface="Times New Roman" panose="02020603050405020304" pitchFamily="18" charset="0"/>
                <a:ea typeface="Times New Roman" panose="02020603050405020304" pitchFamily="18" charset="0"/>
              </a:rPr>
              <a:t>The catalyst is partially reduced magnetite (Fe</a:t>
            </a:r>
            <a:r>
              <a:rPr lang="en-US" baseline="-25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O</a:t>
            </a:r>
            <a:r>
              <a:rPr lang="en-US" baseline="-25000" dirty="0">
                <a:latin typeface="Times New Roman" panose="02020603050405020304" pitchFamily="18" charset="0"/>
                <a:ea typeface="Times New Roman" panose="02020603050405020304" pitchFamily="18" charset="0"/>
              </a:rPr>
              <a:t>4</a:t>
            </a:r>
            <a:r>
              <a:rPr lang="en-US" dirty="0">
                <a:latin typeface="Times New Roman" panose="02020603050405020304" pitchFamily="18" charset="0"/>
                <a:ea typeface="Times New Roman" panose="02020603050405020304" pitchFamily="18" charset="0"/>
              </a:rPr>
              <a:t>) encased in a shell of </a:t>
            </a:r>
            <a:r>
              <a:rPr lang="en-US" dirty="0" err="1">
                <a:latin typeface="Times New Roman" panose="02020603050405020304" pitchFamily="18" charset="0"/>
                <a:ea typeface="Times New Roman" panose="02020603050405020304" pitchFamily="18" charset="0"/>
              </a:rPr>
              <a:t>Wüstite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FeO</a:t>
            </a:r>
            <a:r>
              <a:rPr lang="en-US" dirty="0">
                <a:latin typeface="Times New Roman" panose="02020603050405020304" pitchFamily="18" charset="0"/>
                <a:ea typeface="Times New Roman" panose="02020603050405020304" pitchFamily="18" charset="0"/>
              </a:rPr>
              <a:t>) covered by an iron shell. Promoters such as K</a:t>
            </a:r>
            <a:r>
              <a:rPr lang="en-US" baseline="-25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O, </a:t>
            </a:r>
            <a:r>
              <a:rPr lang="en-US" dirty="0" err="1">
                <a:latin typeface="Times New Roman" panose="02020603050405020304" pitchFamily="18" charset="0"/>
                <a:ea typeface="Times New Roman" panose="02020603050405020304" pitchFamily="18" charset="0"/>
              </a:rPr>
              <a:t>CaO</a:t>
            </a:r>
            <a:r>
              <a:rPr lang="en-US" dirty="0">
                <a:latin typeface="Times New Roman" panose="02020603050405020304" pitchFamily="18" charset="0"/>
                <a:ea typeface="Times New Roman" panose="02020603050405020304" pitchFamily="18" charset="0"/>
              </a:rPr>
              <a:t>, SiO</a:t>
            </a:r>
            <a:r>
              <a:rPr lang="en-US" baseline="-25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and Al</a:t>
            </a:r>
            <a:r>
              <a:rPr lang="en-US" baseline="-25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O</a:t>
            </a:r>
            <a:r>
              <a:rPr lang="en-US" baseline="-25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 are also </a:t>
            </a:r>
            <a:r>
              <a:rPr lang="en-US" dirty="0" smtClean="0">
                <a:latin typeface="Times New Roman" panose="02020603050405020304" pitchFamily="18" charset="0"/>
                <a:ea typeface="Times New Roman" panose="02020603050405020304" pitchFamily="18" charset="0"/>
              </a:rPr>
              <a:t>used. </a:t>
            </a:r>
            <a:endParaRPr lang="en-IN" dirty="0"/>
          </a:p>
        </p:txBody>
      </p:sp>
      <p:sp>
        <p:nvSpPr>
          <p:cNvPr id="12" name="TextBox 11"/>
          <p:cNvSpPr txBox="1"/>
          <p:nvPr/>
        </p:nvSpPr>
        <p:spPr>
          <a:xfrm>
            <a:off x="9692598" y="707798"/>
            <a:ext cx="2499402" cy="307777"/>
          </a:xfrm>
          <a:prstGeom prst="rect">
            <a:avLst/>
          </a:prstGeom>
          <a:noFill/>
        </p:spPr>
        <p:txBody>
          <a:bodyPr wrap="none" rtlCol="0">
            <a:spAutoFit/>
          </a:bodyPr>
          <a:lstStyle/>
          <a:p>
            <a:r>
              <a:rPr lang="en-IN" sz="1400" dirty="0" err="1" smtClean="0"/>
              <a:t>Badische</a:t>
            </a:r>
            <a:r>
              <a:rPr lang="en-IN" sz="1400" dirty="0" smtClean="0"/>
              <a:t> </a:t>
            </a:r>
            <a:r>
              <a:rPr lang="en-IN" sz="1400" dirty="0" err="1" smtClean="0"/>
              <a:t>Anilin</a:t>
            </a:r>
            <a:r>
              <a:rPr lang="en-IN" sz="1400" dirty="0" smtClean="0"/>
              <a:t> und Soda </a:t>
            </a:r>
            <a:r>
              <a:rPr lang="en-IN" sz="1400" dirty="0" err="1" smtClean="0"/>
              <a:t>Fabrik</a:t>
            </a:r>
            <a:endParaRPr lang="en-IN" sz="1400" dirty="0"/>
          </a:p>
        </p:txBody>
      </p:sp>
      <p:pic>
        <p:nvPicPr>
          <p:cNvPr id="15" name="Picture 6" descr="Image result for the fritz haber movi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7042"/>
          <a:stretch/>
        </p:blipFill>
        <p:spPr bwMode="auto">
          <a:xfrm>
            <a:off x="-32838" y="4469"/>
            <a:ext cx="1242660" cy="14402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02508" y="4469"/>
            <a:ext cx="946952" cy="133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573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7178" y="228600"/>
            <a:ext cx="5943600" cy="523220"/>
          </a:xfrm>
          <a:prstGeom prst="rect">
            <a:avLst/>
          </a:prstGeom>
          <a:noFill/>
        </p:spPr>
        <p:txBody>
          <a:bodyPr wrap="square" rtlCol="0">
            <a:spAutoFit/>
          </a:bodyPr>
          <a:lstStyle/>
          <a:p>
            <a:r>
              <a:rPr lang="en-US" sz="2800" b="1" dirty="0"/>
              <a:t>The dark </a:t>
            </a:r>
            <a:r>
              <a:rPr lang="en-US" sz="2800" b="1" dirty="0" smtClean="0"/>
              <a:t>side of the life of  </a:t>
            </a:r>
            <a:r>
              <a:rPr lang="en-US" sz="2800" b="1" dirty="0"/>
              <a:t>Fritz Haber</a:t>
            </a:r>
          </a:p>
        </p:txBody>
      </p:sp>
      <p:pic>
        <p:nvPicPr>
          <p:cNvPr id="66562" name="Picture 2" descr="http://upload.wikimedia.org/wikipedia/commons/6/66/Iranian_Soldiers_in_Trench_Warfare.jpg"/>
          <p:cNvPicPr>
            <a:picLocks noChangeAspect="1" noChangeArrowheads="1"/>
          </p:cNvPicPr>
          <p:nvPr/>
        </p:nvPicPr>
        <p:blipFill>
          <a:blip r:embed="rId2"/>
          <a:srcRect/>
          <a:stretch>
            <a:fillRect/>
          </a:stretch>
        </p:blipFill>
        <p:spPr bwMode="auto">
          <a:xfrm>
            <a:off x="738554" y="3861376"/>
            <a:ext cx="3856892" cy="2667000"/>
          </a:xfrm>
          <a:prstGeom prst="rect">
            <a:avLst/>
          </a:prstGeom>
          <a:noFill/>
        </p:spPr>
      </p:pic>
      <p:pic>
        <p:nvPicPr>
          <p:cNvPr id="4" name="Picture 3" descr="http://www.kth.se/polopoly_fs/1.137887!/image/Haber_evil-small.jpg"/>
          <p:cNvPicPr/>
          <p:nvPr/>
        </p:nvPicPr>
        <p:blipFill>
          <a:blip r:embed="rId3"/>
          <a:srcRect/>
          <a:stretch>
            <a:fillRect/>
          </a:stretch>
        </p:blipFill>
        <p:spPr bwMode="auto">
          <a:xfrm>
            <a:off x="9658350" y="-64292"/>
            <a:ext cx="2133600" cy="2743200"/>
          </a:xfrm>
          <a:prstGeom prst="rect">
            <a:avLst/>
          </a:prstGeom>
          <a:noFill/>
          <a:ln w="9525">
            <a:noFill/>
            <a:miter lim="800000"/>
            <a:headEnd/>
            <a:tailEnd/>
          </a:ln>
        </p:spPr>
      </p:pic>
      <p:pic>
        <p:nvPicPr>
          <p:cNvPr id="5" name="Picture 4" descr="http://www.australianscience.com.au/wp-content/uploads/2013/10/ada-day.png"/>
          <p:cNvPicPr/>
          <p:nvPr/>
        </p:nvPicPr>
        <p:blipFill>
          <a:blip r:embed="rId4"/>
          <a:srcRect l="51282"/>
          <a:stretch>
            <a:fillRect/>
          </a:stretch>
        </p:blipFill>
        <p:spPr bwMode="auto">
          <a:xfrm>
            <a:off x="9810750" y="3351977"/>
            <a:ext cx="1981200" cy="2590800"/>
          </a:xfrm>
          <a:prstGeom prst="rect">
            <a:avLst/>
          </a:prstGeom>
          <a:noFill/>
          <a:ln w="9525">
            <a:noFill/>
            <a:miter lim="800000"/>
            <a:headEnd/>
            <a:tailEnd/>
          </a:ln>
        </p:spPr>
      </p:pic>
      <p:sp>
        <p:nvSpPr>
          <p:cNvPr id="66563" name="Text Box 3"/>
          <p:cNvSpPr txBox="1">
            <a:spLocks noChangeArrowheads="1"/>
          </p:cNvSpPr>
          <p:nvPr/>
        </p:nvSpPr>
        <p:spPr bwMode="auto">
          <a:xfrm>
            <a:off x="9789318" y="6096277"/>
            <a:ext cx="2366963" cy="5847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ct val="0"/>
              </a:spcAft>
            </a:pPr>
            <a:r>
              <a:rPr lang="en-US" sz="1600" dirty="0">
                <a:latin typeface="Calibri" pitchFamily="34" charset="0"/>
                <a:cs typeface="Arial" pitchFamily="34" charset="0"/>
              </a:rPr>
              <a:t>Clara </a:t>
            </a:r>
            <a:r>
              <a:rPr lang="en-US" sz="1600" dirty="0" err="1">
                <a:latin typeface="Calibri" pitchFamily="34" charset="0"/>
                <a:cs typeface="Arial" pitchFamily="34" charset="0"/>
              </a:rPr>
              <a:t>Immerwahr</a:t>
            </a:r>
            <a:r>
              <a:rPr lang="en-US" sz="1600" dirty="0">
                <a:latin typeface="Calibri" pitchFamily="34" charset="0"/>
                <a:cs typeface="Arial" pitchFamily="34" charset="0"/>
              </a:rPr>
              <a:t> Haber</a:t>
            </a:r>
            <a:endParaRPr lang="en-US" sz="1600" dirty="0">
              <a:latin typeface="Times New Roman" pitchFamily="18" charset="0"/>
              <a:cs typeface="Arial" pitchFamily="34" charset="0"/>
            </a:endParaRPr>
          </a:p>
          <a:p>
            <a:pPr fontAlgn="base">
              <a:spcBef>
                <a:spcPct val="0"/>
              </a:spcBef>
              <a:spcAft>
                <a:spcPct val="0"/>
              </a:spcAft>
            </a:pPr>
            <a:r>
              <a:rPr lang="en-US" sz="1600" dirty="0" err="1">
                <a:latin typeface="Calibri" pitchFamily="34" charset="0"/>
                <a:cs typeface="Arial" pitchFamily="34" charset="0"/>
              </a:rPr>
              <a:t>Ist</a:t>
            </a:r>
            <a:r>
              <a:rPr lang="en-US" sz="1600" dirty="0">
                <a:latin typeface="Calibri" pitchFamily="34" charset="0"/>
                <a:cs typeface="Arial" pitchFamily="34" charset="0"/>
              </a:rPr>
              <a:t> woman </a:t>
            </a:r>
            <a:r>
              <a:rPr lang="en-US" sz="1600" dirty="0" err="1">
                <a:latin typeface="Calibri" pitchFamily="34" charset="0"/>
                <a:cs typeface="Arial" pitchFamily="34" charset="0"/>
              </a:rPr>
              <a:t>Ph.D</a:t>
            </a:r>
            <a:r>
              <a:rPr lang="en-US" sz="1600" dirty="0">
                <a:latin typeface="Calibri" pitchFamily="34" charset="0"/>
                <a:cs typeface="Arial" pitchFamily="34" charset="0"/>
              </a:rPr>
              <a:t>: Germany</a:t>
            </a:r>
            <a:endParaRPr lang="en-US" dirty="0">
              <a:latin typeface="Arial" pitchFamily="34" charset="0"/>
              <a:cs typeface="Arial" pitchFamily="34" charset="0"/>
            </a:endParaRPr>
          </a:p>
        </p:txBody>
      </p:sp>
      <p:sp>
        <p:nvSpPr>
          <p:cNvPr id="7" name="Rectangle 6"/>
          <p:cNvSpPr/>
          <p:nvPr/>
        </p:nvSpPr>
        <p:spPr>
          <a:xfrm>
            <a:off x="211014" y="910614"/>
            <a:ext cx="9158069" cy="2554545"/>
          </a:xfrm>
          <a:prstGeom prst="rect">
            <a:avLst/>
          </a:prstGeom>
        </p:spPr>
        <p:txBody>
          <a:bodyPr wrap="square">
            <a:spAutoFit/>
          </a:bodyPr>
          <a:lstStyle/>
          <a:p>
            <a:r>
              <a:rPr lang="en-US" sz="2000" dirty="0"/>
              <a:t>Haber is also remembered to history as the "father of chemical warfare" for his years of pioneering work developing and </a:t>
            </a:r>
            <a:r>
              <a:rPr lang="en-US" sz="2000" dirty="0" err="1" smtClean="0"/>
              <a:t>weaponizing</a:t>
            </a:r>
            <a:r>
              <a:rPr lang="en-US" sz="2000" dirty="0"/>
              <a:t> chlorine gas for trench warfare  during World War </a:t>
            </a:r>
            <a:r>
              <a:rPr lang="en-US" sz="2000" dirty="0" smtClean="0"/>
              <a:t>I.</a:t>
            </a:r>
            <a:r>
              <a:rPr lang="en-US" sz="2000" dirty="0"/>
              <a:t> However, his wife Clara </a:t>
            </a:r>
            <a:r>
              <a:rPr lang="en-US" sz="2000" dirty="0" err="1"/>
              <a:t>Immerwahr</a:t>
            </a:r>
            <a:r>
              <a:rPr lang="en-US" sz="2000" dirty="0"/>
              <a:t>, a virtuous lady, and trained chemist and also the first German woman to receive a </a:t>
            </a:r>
            <a:r>
              <a:rPr lang="en-US" sz="2000" dirty="0" err="1"/>
              <a:t>Ph.D</a:t>
            </a:r>
            <a:r>
              <a:rPr lang="en-US" sz="2000" dirty="0"/>
              <a:t>, stridently opposed her husband’s idea of using chemistry for killing human beings. </a:t>
            </a:r>
            <a:r>
              <a:rPr lang="en-US" sz="2000" dirty="0" smtClean="0"/>
              <a:t>He </a:t>
            </a:r>
            <a:r>
              <a:rPr lang="en-US" sz="2000" dirty="0"/>
              <a:t>ignored her protests and went </a:t>
            </a:r>
            <a:r>
              <a:rPr lang="en-US" sz="2000" dirty="0" smtClean="0"/>
              <a:t>for a kill </a:t>
            </a:r>
            <a:r>
              <a:rPr lang="en-US" sz="2000" dirty="0"/>
              <a:t>loaded with </a:t>
            </a:r>
            <a:r>
              <a:rPr lang="en-US" sz="2000" dirty="0" smtClean="0"/>
              <a:t> </a:t>
            </a:r>
            <a:r>
              <a:rPr lang="en-US" sz="2000" dirty="0"/>
              <a:t>chlorine </a:t>
            </a:r>
            <a:r>
              <a:rPr lang="en-US" sz="2000" dirty="0" smtClean="0"/>
              <a:t>cylinders. </a:t>
            </a:r>
            <a:r>
              <a:rPr lang="en-US" sz="2000" dirty="0"/>
              <a:t>She, to register her strong dislike to her husband’s unethical action, took the service revolver provided by the German army to Haber, came out in the garden of her house and shot herself </a:t>
            </a:r>
            <a:r>
              <a:rPr lang="en-US" sz="2000" dirty="0" smtClean="0"/>
              <a:t>dead. </a:t>
            </a:r>
            <a:endParaRPr lang="en-US" sz="2000" dirty="0"/>
          </a:p>
        </p:txBody>
      </p:sp>
      <p:sp>
        <p:nvSpPr>
          <p:cNvPr id="66564" name="Text Box 4"/>
          <p:cNvSpPr txBox="1">
            <a:spLocks noChangeArrowheads="1"/>
          </p:cNvSpPr>
          <p:nvPr/>
        </p:nvSpPr>
        <p:spPr bwMode="auto">
          <a:xfrm>
            <a:off x="10153650" y="2214612"/>
            <a:ext cx="1638300" cy="5232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ts val="1000"/>
              </a:spcAft>
            </a:pPr>
            <a:r>
              <a:rPr lang="en-US" sz="2800" dirty="0">
                <a:latin typeface="Calibri" pitchFamily="34" charset="0"/>
                <a:cs typeface="Arial" pitchFamily="34" charset="0"/>
              </a:rPr>
              <a:t>Dr “Evil”</a:t>
            </a:r>
            <a:endParaRPr lang="en-US" sz="2800" dirty="0">
              <a:latin typeface="Arial" pitchFamily="34" charset="0"/>
              <a:cs typeface="Arial" pitchFamily="34" charset="0"/>
            </a:endParaRPr>
          </a:p>
        </p:txBody>
      </p:sp>
      <p:pic>
        <p:nvPicPr>
          <p:cNvPr id="9" name="Picture 8" descr="http://www.danielcharles.us/haberweb/fritz&amp;albert.jpg"/>
          <p:cNvPicPr/>
          <p:nvPr/>
        </p:nvPicPr>
        <p:blipFill>
          <a:blip r:embed="rId5"/>
          <a:srcRect b="30050"/>
          <a:stretch>
            <a:fillRect/>
          </a:stretch>
        </p:blipFill>
        <p:spPr bwMode="auto">
          <a:xfrm>
            <a:off x="6686110" y="3752294"/>
            <a:ext cx="2381250" cy="2671763"/>
          </a:xfrm>
          <a:prstGeom prst="rect">
            <a:avLst/>
          </a:prstGeom>
          <a:noFill/>
          <a:ln w="9525">
            <a:noFill/>
            <a:miter lim="800000"/>
            <a:headEnd/>
            <a:tailEnd/>
          </a:ln>
        </p:spPr>
      </p:pic>
      <p:sp>
        <p:nvSpPr>
          <p:cNvPr id="66565" name="Rectangle 5"/>
          <p:cNvSpPr>
            <a:spLocks noChangeArrowheads="1"/>
          </p:cNvSpPr>
          <p:nvPr/>
        </p:nvSpPr>
        <p:spPr bwMode="auto">
          <a:xfrm>
            <a:off x="6686110" y="6388665"/>
            <a:ext cx="2577098"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smtClean="0">
                <a:latin typeface="Calibri" pitchFamily="34" charset="0"/>
                <a:ea typeface="Calibri" pitchFamily="34" charset="0"/>
                <a:cs typeface="Times New Roman" pitchFamily="18" charset="0"/>
              </a:rPr>
              <a:t>Haber </a:t>
            </a:r>
            <a:r>
              <a:rPr lang="en-US" sz="1600" dirty="0">
                <a:latin typeface="Calibri" pitchFamily="34" charset="0"/>
                <a:ea typeface="Calibri" pitchFamily="34" charset="0"/>
                <a:cs typeface="Times New Roman" pitchFamily="18" charset="0"/>
              </a:rPr>
              <a:t>with friend Einstein</a:t>
            </a:r>
            <a:endParaRPr lang="en-US" dirty="0">
              <a:latin typeface="Arial" pitchFamily="34" charset="0"/>
              <a:cs typeface="Arial" pitchFamily="34" charset="0"/>
            </a:endParaRPr>
          </a:p>
        </p:txBody>
      </p:sp>
    </p:spTree>
    <p:extLst>
      <p:ext uri="{BB962C8B-B14F-4D97-AF65-F5344CB8AC3E}">
        <p14:creationId xmlns:p14="http://schemas.microsoft.com/office/powerpoint/2010/main" val="3653440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44788547"/>
              </p:ext>
            </p:extLst>
          </p:nvPr>
        </p:nvGraphicFramePr>
        <p:xfrm>
          <a:off x="121024" y="136976"/>
          <a:ext cx="8283388" cy="6918871"/>
        </p:xfrm>
        <a:graphic>
          <a:graphicData uri="http://schemas.openxmlformats.org/presentationml/2006/ole">
            <mc:AlternateContent xmlns:mc="http://schemas.openxmlformats.org/markup-compatibility/2006">
              <mc:Choice xmlns:v="urn:schemas-microsoft-com:vml" Requires="v">
                <p:oleObj spid="_x0000_s24623" name="CS ChemDraw Drawing" r:id="rId3" imgW="5598552" imgH="4676570" progId="ChemDraw.Document.6.0">
                  <p:embed/>
                </p:oleObj>
              </mc:Choice>
              <mc:Fallback>
                <p:oleObj name="CS ChemDraw Drawing" r:id="rId3" imgW="5598552" imgH="4676570" progId="ChemDraw.Document.6.0">
                  <p:embed/>
                  <p:pic>
                    <p:nvPicPr>
                      <p:cNvPr id="0" name=""/>
                      <p:cNvPicPr/>
                      <p:nvPr/>
                    </p:nvPicPr>
                    <p:blipFill>
                      <a:blip r:embed="rId4"/>
                      <a:stretch>
                        <a:fillRect/>
                      </a:stretch>
                    </p:blipFill>
                    <p:spPr>
                      <a:xfrm>
                        <a:off x="121024" y="136976"/>
                        <a:ext cx="8283388" cy="6918871"/>
                      </a:xfrm>
                      <a:prstGeom prst="rect">
                        <a:avLst/>
                      </a:prstGeom>
                    </p:spPr>
                  </p:pic>
                </p:oleObj>
              </mc:Fallback>
            </mc:AlternateContent>
          </a:graphicData>
        </a:graphic>
      </p:graphicFrame>
      <p:pic>
        <p:nvPicPr>
          <p:cNvPr id="24578" name="Picture 2" descr="Hydrogen Applications in Industry - WHA International, Inc. WHA  International, I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2234" y="3764590"/>
            <a:ext cx="5599766" cy="2925878"/>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descr="Different hydrogen production methods. | Download Scientific Diagr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5986" y="605118"/>
            <a:ext cx="4978991" cy="2794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562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2534" y="-23402"/>
            <a:ext cx="10044333" cy="1015663"/>
          </a:xfrm>
          <a:prstGeom prst="rect">
            <a:avLst/>
          </a:prstGeom>
          <a:noFill/>
        </p:spPr>
        <p:txBody>
          <a:bodyPr wrap="square" rtlCol="0">
            <a:spAutoFit/>
          </a:bodyPr>
          <a:lstStyle/>
          <a:p>
            <a:pPr algn="ctr"/>
            <a:r>
              <a:rPr lang="en-IN" sz="2400" b="1" dirty="0" smtClean="0"/>
              <a:t>Steps involved in making pure Hydrogen</a:t>
            </a:r>
          </a:p>
          <a:p>
            <a:pPr algn="ctr"/>
            <a:r>
              <a:rPr lang="en-US" i="1" dirty="0" smtClean="0">
                <a:latin typeface="Times New Roman" panose="02020603050405020304" pitchFamily="18" charset="0"/>
                <a:ea typeface="Times New Roman" panose="02020603050405020304" pitchFamily="18" charset="0"/>
              </a:rPr>
              <a:t>~50</a:t>
            </a:r>
            <a:r>
              <a:rPr lang="en-US" i="1" dirty="0">
                <a:latin typeface="Times New Roman" panose="02020603050405020304" pitchFamily="18" charset="0"/>
                <a:ea typeface="Times New Roman" panose="02020603050405020304" pitchFamily="18" charset="0"/>
              </a:rPr>
              <a:t>% of the hydrogen produced in the world is used for  </a:t>
            </a:r>
            <a:r>
              <a:rPr lang="en-US" i="1" dirty="0" smtClean="0">
                <a:latin typeface="Times New Roman" panose="02020603050405020304" pitchFamily="18" charset="0"/>
                <a:ea typeface="Times New Roman" panose="02020603050405020304" pitchFamily="18" charset="0"/>
              </a:rPr>
              <a:t>Haber Bosch Process.</a:t>
            </a:r>
          </a:p>
          <a:p>
            <a:pPr algn="ctr"/>
            <a:r>
              <a:rPr lang="en-US" i="1" dirty="0" smtClean="0">
                <a:latin typeface="Times New Roman" panose="02020603050405020304" pitchFamily="18" charset="0"/>
                <a:ea typeface="Times New Roman" panose="02020603050405020304" pitchFamily="18" charset="0"/>
              </a:rPr>
              <a:t>The process releases 3</a:t>
            </a:r>
            <a:r>
              <a:rPr lang="en-US" i="1" dirty="0">
                <a:latin typeface="Times New Roman" panose="02020603050405020304" pitchFamily="18" charset="0"/>
                <a:ea typeface="Times New Roman" panose="02020603050405020304" pitchFamily="18" charset="0"/>
              </a:rPr>
              <a:t>% of the world’s CO</a:t>
            </a:r>
            <a:r>
              <a:rPr lang="en-US" i="1" baseline="-25000" dirty="0">
                <a:latin typeface="Times New Roman" panose="02020603050405020304" pitchFamily="18" charset="0"/>
                <a:ea typeface="Times New Roman" panose="02020603050405020304" pitchFamily="18" charset="0"/>
              </a:rPr>
              <a:t>2</a:t>
            </a:r>
            <a:r>
              <a:rPr lang="en-US" i="1" dirty="0">
                <a:latin typeface="Times New Roman" panose="02020603050405020304" pitchFamily="18" charset="0"/>
                <a:ea typeface="Times New Roman" panose="02020603050405020304" pitchFamily="18" charset="0"/>
              </a:rPr>
              <a:t> emission</a:t>
            </a:r>
            <a:r>
              <a:rPr lang="en-IN" dirty="0" smtClean="0"/>
              <a:t> </a:t>
            </a:r>
            <a:endParaRPr lang="en-IN" dirty="0"/>
          </a:p>
        </p:txBody>
      </p:sp>
      <p:graphicFrame>
        <p:nvGraphicFramePr>
          <p:cNvPr id="3" name="Object 2"/>
          <p:cNvGraphicFramePr>
            <a:graphicFrameLocks noChangeAspect="1"/>
          </p:cNvGraphicFramePr>
          <p:nvPr>
            <p:extLst>
              <p:ext uri="{D42A27DB-BD31-4B8C-83A1-F6EECF244321}">
                <p14:modId xmlns:p14="http://schemas.microsoft.com/office/powerpoint/2010/main" val="134915075"/>
              </p:ext>
            </p:extLst>
          </p:nvPr>
        </p:nvGraphicFramePr>
        <p:xfrm>
          <a:off x="1621375" y="2100183"/>
          <a:ext cx="6782604" cy="651901"/>
        </p:xfrm>
        <a:graphic>
          <a:graphicData uri="http://schemas.openxmlformats.org/presentationml/2006/ole">
            <mc:AlternateContent xmlns:mc="http://schemas.openxmlformats.org/markup-compatibility/2006">
              <mc:Choice xmlns:v="urn:schemas-microsoft-com:vml" Requires="v">
                <p:oleObj spid="_x0000_s6016" name="CS ChemDraw Drawing" r:id="rId3" imgW="3799068" imgH="365291" progId="ChemDraw.Document.6.0">
                  <p:embed/>
                </p:oleObj>
              </mc:Choice>
              <mc:Fallback>
                <p:oleObj name="CS ChemDraw Drawing" r:id="rId3" imgW="3799068" imgH="365291" progId="ChemDraw.Document.6.0">
                  <p:embed/>
                  <p:pic>
                    <p:nvPicPr>
                      <p:cNvPr id="0" name=""/>
                      <p:cNvPicPr/>
                      <p:nvPr/>
                    </p:nvPicPr>
                    <p:blipFill>
                      <a:blip r:embed="rId4"/>
                      <a:stretch>
                        <a:fillRect/>
                      </a:stretch>
                    </p:blipFill>
                    <p:spPr>
                      <a:xfrm>
                        <a:off x="1621375" y="2100183"/>
                        <a:ext cx="6782604" cy="651901"/>
                      </a:xfrm>
                      <a:prstGeom prst="rect">
                        <a:avLst/>
                      </a:prstGeom>
                      <a:solidFill>
                        <a:srgbClr val="FFFF00">
                          <a:alpha val="99000"/>
                        </a:srgbClr>
                      </a:solid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86224969"/>
              </p:ext>
            </p:extLst>
          </p:nvPr>
        </p:nvGraphicFramePr>
        <p:xfrm>
          <a:off x="1652588" y="2679700"/>
          <a:ext cx="6078537" cy="892175"/>
        </p:xfrm>
        <a:graphic>
          <a:graphicData uri="http://schemas.openxmlformats.org/presentationml/2006/ole">
            <mc:AlternateContent xmlns:mc="http://schemas.openxmlformats.org/markup-compatibility/2006">
              <mc:Choice xmlns:v="urn:schemas-microsoft-com:vml" Requires="v">
                <p:oleObj spid="_x0000_s6017" name="CS ChemDraw Drawing" r:id="rId5" imgW="3661911" imgH="535979" progId="ChemDraw.Document.6.0">
                  <p:embed/>
                </p:oleObj>
              </mc:Choice>
              <mc:Fallback>
                <p:oleObj name="CS ChemDraw Drawing" r:id="rId5" imgW="3661911" imgH="535979" progId="ChemDraw.Document.6.0">
                  <p:embed/>
                  <p:pic>
                    <p:nvPicPr>
                      <p:cNvPr id="0" name=""/>
                      <p:cNvPicPr/>
                      <p:nvPr/>
                    </p:nvPicPr>
                    <p:blipFill>
                      <a:blip r:embed="rId6"/>
                      <a:stretch>
                        <a:fillRect/>
                      </a:stretch>
                    </p:blipFill>
                    <p:spPr>
                      <a:xfrm>
                        <a:off x="1652588" y="2679700"/>
                        <a:ext cx="6078537" cy="892175"/>
                      </a:xfrm>
                      <a:prstGeom prst="rect">
                        <a:avLst/>
                      </a:prstGeom>
                      <a:solidFill>
                        <a:srgbClr val="FFFF00"/>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072723843"/>
              </p:ext>
            </p:extLst>
          </p:nvPr>
        </p:nvGraphicFramePr>
        <p:xfrm>
          <a:off x="1621375" y="1360053"/>
          <a:ext cx="7555471" cy="660937"/>
        </p:xfrm>
        <a:graphic>
          <a:graphicData uri="http://schemas.openxmlformats.org/presentationml/2006/ole">
            <mc:AlternateContent xmlns:mc="http://schemas.openxmlformats.org/markup-compatibility/2006">
              <mc:Choice xmlns:v="urn:schemas-microsoft-com:vml" Requires="v">
                <p:oleObj spid="_x0000_s6018" name="CS ChemDraw Drawing" r:id="rId7" imgW="4499885" imgH="392958" progId="ChemDraw.Document.6.0">
                  <p:embed/>
                </p:oleObj>
              </mc:Choice>
              <mc:Fallback>
                <p:oleObj name="CS ChemDraw Drawing" r:id="rId7" imgW="4499885" imgH="392958" progId="ChemDraw.Document.6.0">
                  <p:embed/>
                  <p:pic>
                    <p:nvPicPr>
                      <p:cNvPr id="0" name=""/>
                      <p:cNvPicPr/>
                      <p:nvPr/>
                    </p:nvPicPr>
                    <p:blipFill>
                      <a:blip r:embed="rId8"/>
                      <a:stretch>
                        <a:fillRect/>
                      </a:stretch>
                    </p:blipFill>
                    <p:spPr>
                      <a:xfrm>
                        <a:off x="1621375" y="1360053"/>
                        <a:ext cx="7555471" cy="660937"/>
                      </a:xfrm>
                      <a:prstGeom prst="rect">
                        <a:avLst/>
                      </a:prstGeom>
                    </p:spPr>
                  </p:pic>
                </p:oleObj>
              </mc:Fallback>
            </mc:AlternateContent>
          </a:graphicData>
        </a:graphic>
      </p:graphicFrame>
      <p:sp>
        <p:nvSpPr>
          <p:cNvPr id="6" name="Rectangle 5"/>
          <p:cNvSpPr/>
          <p:nvPr/>
        </p:nvSpPr>
        <p:spPr>
          <a:xfrm>
            <a:off x="1820743" y="3574689"/>
            <a:ext cx="5407506" cy="1569660"/>
          </a:xfrm>
          <a:prstGeom prst="rect">
            <a:avLst/>
          </a:prstGeom>
        </p:spPr>
        <p:txBody>
          <a:bodyPr wrap="none">
            <a:spAutoFit/>
          </a:bodyPr>
          <a:lstStyle/>
          <a:p>
            <a:pPr lvl="0" algn="just">
              <a:spcAft>
                <a:spcPts val="0"/>
              </a:spcAft>
            </a:pPr>
            <a:r>
              <a:rPr lang="en-US" sz="2400" dirty="0">
                <a:latin typeface="Times New Roman" panose="02020603050405020304" pitchFamily="18" charset="0"/>
                <a:ea typeface="Times New Roman" panose="02020603050405020304" pitchFamily="18" charset="0"/>
              </a:rPr>
              <a:t>Carbon dioxide </a:t>
            </a:r>
            <a:r>
              <a:rPr lang="en-US" sz="2400" dirty="0" smtClean="0">
                <a:latin typeface="Times New Roman" panose="02020603050405020304" pitchFamily="18" charset="0"/>
                <a:ea typeface="Times New Roman" panose="02020603050405020304" pitchFamily="18" charset="0"/>
              </a:rPr>
              <a:t>removal</a:t>
            </a:r>
          </a:p>
          <a:p>
            <a:pPr lvl="0" algn="just">
              <a:spcAft>
                <a:spcPts val="0"/>
              </a:spcAft>
            </a:pPr>
            <a:endParaRPr lang="en-US" sz="1200" dirty="0">
              <a:effectLst/>
              <a:latin typeface="Times New Roman" panose="02020603050405020304" pitchFamily="18" charset="0"/>
              <a:ea typeface="Times New Roman" panose="02020603050405020304" pitchFamily="18" charset="0"/>
            </a:endParaRPr>
          </a:p>
          <a:p>
            <a:pPr lvl="0" algn="just">
              <a:spcAft>
                <a:spcPts val="0"/>
              </a:spcAft>
            </a:pPr>
            <a:r>
              <a:rPr lang="en-US" sz="2000" dirty="0" smtClean="0">
                <a:latin typeface="Times New Roman" panose="02020603050405020304" pitchFamily="18" charset="0"/>
                <a:ea typeface="Times New Roman" panose="02020603050405020304" pitchFamily="18" charset="0"/>
              </a:rPr>
              <a:t>(A) Pressure Swing Adsorption using Zeolite 13X</a:t>
            </a:r>
          </a:p>
          <a:p>
            <a:pPr lvl="0" algn="just">
              <a:spcAft>
                <a:spcPts val="0"/>
              </a:spcAft>
            </a:pPr>
            <a:r>
              <a:rPr lang="en-US" sz="2000" dirty="0" smtClean="0">
                <a:effectLst/>
                <a:latin typeface="Times New Roman" panose="02020603050405020304" pitchFamily="18" charset="0"/>
                <a:ea typeface="Times New Roman" panose="02020603050405020304" pitchFamily="18" charset="0"/>
              </a:rPr>
              <a:t>(B) Scrubbing by </a:t>
            </a:r>
            <a:r>
              <a:rPr lang="en-US" sz="2000" dirty="0" err="1" smtClean="0">
                <a:effectLst/>
                <a:latin typeface="Times New Roman" panose="02020603050405020304" pitchFamily="18" charset="0"/>
                <a:ea typeface="Times New Roman" panose="02020603050405020304" pitchFamily="18" charset="0"/>
              </a:rPr>
              <a:t>monoethanolamine</a:t>
            </a:r>
            <a:endParaRPr lang="en-US" sz="2000" dirty="0" smtClean="0">
              <a:effectLst/>
              <a:latin typeface="Times New Roman" panose="02020603050405020304" pitchFamily="18" charset="0"/>
              <a:ea typeface="Times New Roman" panose="02020603050405020304" pitchFamily="18" charset="0"/>
            </a:endParaRPr>
          </a:p>
          <a:p>
            <a:pPr lvl="0" algn="just">
              <a:spcAft>
                <a:spcPts val="0"/>
              </a:spcAft>
            </a:pPr>
            <a:r>
              <a:rPr lang="en-US" sz="2000" dirty="0" smtClean="0">
                <a:latin typeface="Times New Roman" panose="02020603050405020304" pitchFamily="18" charset="0"/>
                <a:ea typeface="Times New Roman" panose="02020603050405020304" pitchFamily="18" charset="0"/>
              </a:rPr>
              <a:t>(C) Scrubbing by K</a:t>
            </a:r>
            <a:r>
              <a:rPr lang="en-US" sz="2000" baseline="-25000" dirty="0" smtClean="0">
                <a:latin typeface="Times New Roman" panose="02020603050405020304" pitchFamily="18" charset="0"/>
                <a:ea typeface="Times New Roman" panose="02020603050405020304" pitchFamily="18" charset="0"/>
              </a:rPr>
              <a:t>2</a:t>
            </a:r>
            <a:r>
              <a:rPr lang="en-US" sz="2000" dirty="0" smtClean="0">
                <a:latin typeface="Times New Roman" panose="02020603050405020304" pitchFamily="18" charset="0"/>
                <a:ea typeface="Times New Roman" panose="02020603050405020304" pitchFamily="18" charset="0"/>
              </a:rPr>
              <a:t>CO</a:t>
            </a:r>
            <a:r>
              <a:rPr lang="en-US" sz="2000" baseline="-25000" dirty="0" smtClean="0">
                <a:latin typeface="Times New Roman" panose="02020603050405020304" pitchFamily="18" charset="0"/>
                <a:ea typeface="Times New Roman" panose="02020603050405020304" pitchFamily="18" charset="0"/>
              </a:rPr>
              <a:t>3</a:t>
            </a:r>
            <a:endParaRPr lang="en-IN" sz="2000" baseline="-25000" dirty="0">
              <a:effectLst/>
              <a:latin typeface="Times New Roman" panose="02020603050405020304" pitchFamily="18" charset="0"/>
              <a:ea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546926591"/>
              </p:ext>
            </p:extLst>
          </p:nvPr>
        </p:nvGraphicFramePr>
        <p:xfrm>
          <a:off x="2069511" y="5399354"/>
          <a:ext cx="5287892" cy="1458646"/>
        </p:xfrm>
        <a:graphic>
          <a:graphicData uri="http://schemas.openxmlformats.org/presentationml/2006/ole">
            <mc:AlternateContent xmlns:mc="http://schemas.openxmlformats.org/markup-compatibility/2006">
              <mc:Choice xmlns:v="urn:schemas-microsoft-com:vml" Requires="v">
                <p:oleObj spid="_x0000_s6019" name="CS ChemDraw Drawing" r:id="rId9" imgW="3469797" imgH="958010" progId="ChemDraw.Document.6.0">
                  <p:embed/>
                </p:oleObj>
              </mc:Choice>
              <mc:Fallback>
                <p:oleObj name="CS ChemDraw Drawing" r:id="rId9" imgW="3469797" imgH="958010" progId="ChemDraw.Document.6.0">
                  <p:embed/>
                  <p:pic>
                    <p:nvPicPr>
                      <p:cNvPr id="0" name=""/>
                      <p:cNvPicPr/>
                      <p:nvPr/>
                    </p:nvPicPr>
                    <p:blipFill>
                      <a:blip r:embed="rId10"/>
                      <a:stretch>
                        <a:fillRect/>
                      </a:stretch>
                    </p:blipFill>
                    <p:spPr>
                      <a:xfrm>
                        <a:off x="2069511" y="5399354"/>
                        <a:ext cx="5287892" cy="145864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72986604"/>
              </p:ext>
            </p:extLst>
          </p:nvPr>
        </p:nvGraphicFramePr>
        <p:xfrm>
          <a:off x="6719712" y="4591352"/>
          <a:ext cx="5290071" cy="1372820"/>
        </p:xfrm>
        <a:graphic>
          <a:graphicData uri="http://schemas.openxmlformats.org/presentationml/2006/ole">
            <mc:AlternateContent xmlns:mc="http://schemas.openxmlformats.org/markup-compatibility/2006">
              <mc:Choice xmlns:v="urn:schemas-microsoft-com:vml" Requires="v">
                <p:oleObj spid="_x0000_s6020" name="CS ChemDraw Drawing" r:id="rId11" imgW="4006213" imgH="1040540" progId="ChemDraw.Document.6.0">
                  <p:embed/>
                </p:oleObj>
              </mc:Choice>
              <mc:Fallback>
                <p:oleObj name="CS ChemDraw Drawing" r:id="rId11" imgW="4006213" imgH="1040540" progId="ChemDraw.Document.6.0">
                  <p:embed/>
                  <p:pic>
                    <p:nvPicPr>
                      <p:cNvPr id="0" name=""/>
                      <p:cNvPicPr/>
                      <p:nvPr/>
                    </p:nvPicPr>
                    <p:blipFill>
                      <a:blip r:embed="rId12"/>
                      <a:stretch>
                        <a:fillRect/>
                      </a:stretch>
                    </p:blipFill>
                    <p:spPr>
                      <a:xfrm>
                        <a:off x="6719712" y="4591352"/>
                        <a:ext cx="5290071" cy="1372820"/>
                      </a:xfrm>
                      <a:prstGeom prst="rect">
                        <a:avLst/>
                      </a:prstGeom>
                    </p:spPr>
                  </p:pic>
                </p:oleObj>
              </mc:Fallback>
            </mc:AlternateContent>
          </a:graphicData>
        </a:graphic>
      </p:graphicFrame>
      <p:sp>
        <p:nvSpPr>
          <p:cNvPr id="7" name="Rectangle 6"/>
          <p:cNvSpPr/>
          <p:nvPr/>
        </p:nvSpPr>
        <p:spPr>
          <a:xfrm>
            <a:off x="8932985" y="2471389"/>
            <a:ext cx="3076798" cy="1477328"/>
          </a:xfrm>
          <a:prstGeom prst="rect">
            <a:avLst/>
          </a:prstGeom>
          <a:solidFill>
            <a:srgbClr val="7030A0">
              <a:alpha val="27000"/>
            </a:srgbClr>
          </a:solidFill>
        </p:spPr>
        <p:txBody>
          <a:bodyPr wrap="square">
            <a:spAutoFit/>
          </a:bodyPr>
          <a:lstStyle/>
          <a:p>
            <a:r>
              <a:rPr lang="en-US" i="1" dirty="0" smtClean="0">
                <a:latin typeface="Times New Roman" panose="02020603050405020304" pitchFamily="18" charset="0"/>
                <a:ea typeface="Times New Roman" panose="02020603050405020304" pitchFamily="18" charset="0"/>
              </a:rPr>
              <a:t>For every </a:t>
            </a:r>
            <a:r>
              <a:rPr lang="en-US" i="1" dirty="0">
                <a:latin typeface="Times New Roman" panose="02020603050405020304" pitchFamily="18" charset="0"/>
                <a:ea typeface="Times New Roman" panose="02020603050405020304" pitchFamily="18" charset="0"/>
              </a:rPr>
              <a:t>ton of ammonia produced, 1.87 tons of carbon dioxide is generated which is about 3% of the world’s CO</a:t>
            </a:r>
            <a:r>
              <a:rPr lang="en-US" i="1" baseline="-25000" dirty="0">
                <a:latin typeface="Times New Roman" panose="02020603050405020304" pitchFamily="18" charset="0"/>
                <a:ea typeface="Times New Roman" panose="02020603050405020304" pitchFamily="18" charset="0"/>
              </a:rPr>
              <a:t>2</a:t>
            </a:r>
            <a:r>
              <a:rPr lang="en-US" i="1" dirty="0">
                <a:latin typeface="Times New Roman" panose="02020603050405020304" pitchFamily="18" charset="0"/>
                <a:ea typeface="Times New Roman" panose="02020603050405020304" pitchFamily="18" charset="0"/>
              </a:rPr>
              <a:t> emission</a:t>
            </a:r>
            <a:endParaRPr lang="en-IN" dirty="0"/>
          </a:p>
        </p:txBody>
      </p:sp>
    </p:spTree>
    <p:extLst>
      <p:ext uri="{BB962C8B-B14F-4D97-AF65-F5344CB8AC3E}">
        <p14:creationId xmlns:p14="http://schemas.microsoft.com/office/powerpoint/2010/main" val="3352711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882" y="136861"/>
            <a:ext cx="11080376" cy="6555641"/>
          </a:xfrm>
          <a:prstGeom prst="rect">
            <a:avLst/>
          </a:prstGeom>
        </p:spPr>
        <p:txBody>
          <a:bodyPr wrap="square">
            <a:spAutoFit/>
          </a:bodyPr>
          <a:lstStyle/>
          <a:p>
            <a:pPr algn="just">
              <a:spcAft>
                <a:spcPts val="0"/>
              </a:spcAft>
            </a:pPr>
            <a:r>
              <a:rPr lang="en-US" sz="2000" b="1" dirty="0" smtClean="0">
                <a:effectLst/>
                <a:latin typeface="Times New Roman" panose="02020603050405020304" pitchFamily="18" charset="0"/>
                <a:ea typeface="Times New Roman" panose="02020603050405020304" pitchFamily="18" charset="0"/>
              </a:rPr>
              <a:t>Unique properties of nitrogen and its compounds</a:t>
            </a:r>
            <a:endParaRPr lang="en-IN" sz="2000" dirty="0" smtClean="0">
              <a:effectLst/>
              <a:latin typeface="Times New Roman" panose="02020603050405020304" pitchFamily="18" charset="0"/>
              <a:ea typeface="Times New Roman" panose="02020603050405020304" pitchFamily="18" charset="0"/>
            </a:endParaRPr>
          </a:p>
          <a:p>
            <a:pPr algn="just">
              <a:spcAft>
                <a:spcPts val="0"/>
              </a:spcAft>
            </a:pPr>
            <a:r>
              <a:rPr lang="en-US" sz="2000" b="1" dirty="0" smtClean="0">
                <a:effectLst/>
                <a:latin typeface="Times New Roman" panose="02020603050405020304" pitchFamily="18" charset="0"/>
                <a:ea typeface="Times New Roman" panose="02020603050405020304" pitchFamily="18" charset="0"/>
              </a:rPr>
              <a:t> </a:t>
            </a:r>
            <a:endParaRPr lang="en-IN" sz="2000"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Nitrogen gas N</a:t>
            </a:r>
            <a:r>
              <a:rPr lang="en-US" sz="2000" i="1" baseline="-25000" dirty="0" smtClean="0">
                <a:effectLst/>
                <a:latin typeface="Times New Roman" panose="02020603050405020304" pitchFamily="18" charset="0"/>
                <a:ea typeface="Times New Roman" panose="02020603050405020304" pitchFamily="18" charset="0"/>
              </a:rPr>
              <a:t>2</a:t>
            </a:r>
            <a:r>
              <a:rPr lang="en-US" sz="2000" i="1" dirty="0" smtClean="0">
                <a:effectLst/>
                <a:latin typeface="Times New Roman" panose="02020603050405020304" pitchFamily="18" charset="0"/>
                <a:ea typeface="Times New Roman" panose="02020603050405020304" pitchFamily="18" charset="0"/>
              </a:rPr>
              <a:t>, forms 78.09% of the earth’s atmosphere which amounts to an estimated 4,000 trillion tons.</a:t>
            </a:r>
          </a:p>
          <a:p>
            <a:pPr lvl="0" algn="just">
              <a:spcAft>
                <a:spcPts val="0"/>
              </a:spcAft>
            </a:pPr>
            <a:r>
              <a:rPr lang="en-US" sz="2000" i="1" dirty="0" smtClean="0">
                <a:effectLst/>
                <a:latin typeface="Times New Roman" panose="02020603050405020304" pitchFamily="18" charset="0"/>
                <a:ea typeface="Times New Roman" panose="02020603050405020304" pitchFamily="18" charset="0"/>
              </a:rPr>
              <a:t> </a:t>
            </a:r>
            <a:endParaRPr lang="en-IN" sz="2000"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Unlike O</a:t>
            </a:r>
            <a:r>
              <a:rPr lang="en-US" sz="2000" i="1" baseline="-25000" dirty="0" smtClean="0">
                <a:effectLst/>
                <a:latin typeface="Times New Roman" panose="02020603050405020304" pitchFamily="18" charset="0"/>
                <a:ea typeface="Times New Roman" panose="02020603050405020304" pitchFamily="18" charset="0"/>
              </a:rPr>
              <a:t>2</a:t>
            </a:r>
            <a:r>
              <a:rPr lang="en-US" sz="2000" i="1" dirty="0" smtClean="0">
                <a:effectLst/>
                <a:latin typeface="Times New Roman" panose="02020603050405020304" pitchFamily="18" charset="0"/>
                <a:ea typeface="Times New Roman" panose="02020603050405020304" pitchFamily="18" charset="0"/>
              </a:rPr>
              <a:t>, N</a:t>
            </a:r>
            <a:r>
              <a:rPr lang="en-US" sz="2000" i="1" baseline="-25000" dirty="0" smtClean="0">
                <a:effectLst/>
                <a:latin typeface="Times New Roman" panose="02020603050405020304" pitchFamily="18" charset="0"/>
                <a:ea typeface="Times New Roman" panose="02020603050405020304" pitchFamily="18" charset="0"/>
              </a:rPr>
              <a:t>2</a:t>
            </a:r>
            <a:r>
              <a:rPr lang="en-US" sz="2000" i="1" dirty="0" smtClean="0">
                <a:effectLst/>
                <a:latin typeface="Times New Roman" panose="02020603050405020304" pitchFamily="18" charset="0"/>
                <a:ea typeface="Times New Roman" panose="02020603050405020304" pitchFamily="18" charset="0"/>
              </a:rPr>
              <a:t> is quite stable in the atmosphere and does not get involved much in chemical reactions. Thus, over geological time, it has built up in the atmosphere to a much greater extent than oxygen. </a:t>
            </a:r>
          </a:p>
          <a:p>
            <a:pPr lvl="0" algn="just">
              <a:spcAft>
                <a:spcPts val="0"/>
              </a:spcAft>
            </a:pPr>
            <a:endParaRPr lang="en-IN" sz="2000"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Nitrogen is the most widely used blanketing and purging gas for maintaining an inert atmosphere in metallurgy, chemical reactions, storage of flammable compounds and protecting compounds  which are prone to air oxidation such as vegetable oils.</a:t>
            </a:r>
          </a:p>
          <a:p>
            <a:pPr marL="342900" lvl="0" indent="-342900" algn="just">
              <a:spcAft>
                <a:spcPts val="0"/>
              </a:spcAft>
              <a:buFont typeface="Symbol" panose="05050102010706020507" pitchFamily="18" charset="2"/>
              <a:buChar char=""/>
            </a:pPr>
            <a:endParaRPr lang="en-IN" sz="2000"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Since it is non combustible, unreactive and available in plenty, N</a:t>
            </a:r>
            <a:r>
              <a:rPr lang="en-US" sz="2000" i="1" baseline="-25000" dirty="0" smtClean="0">
                <a:effectLst/>
                <a:latin typeface="Times New Roman" panose="02020603050405020304" pitchFamily="18" charset="0"/>
                <a:ea typeface="Times New Roman" panose="02020603050405020304" pitchFamily="18" charset="0"/>
              </a:rPr>
              <a:t>2</a:t>
            </a:r>
            <a:r>
              <a:rPr lang="en-US" sz="2000" i="1" dirty="0" smtClean="0">
                <a:effectLst/>
                <a:latin typeface="Times New Roman" panose="02020603050405020304" pitchFamily="18" charset="0"/>
                <a:ea typeface="Times New Roman" panose="02020603050405020304" pitchFamily="18" charset="0"/>
              </a:rPr>
              <a:t> is also used for generating high pressure to force crude oil to reach earth’s surface. As such it is slightly soluble in water (two liters in 100 liters of water).</a:t>
            </a:r>
            <a:endParaRPr lang="en-IN" sz="2000"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N</a:t>
            </a:r>
            <a:r>
              <a:rPr lang="en-US" sz="2000" i="1" dirty="0" smtClean="0">
                <a:effectLst/>
                <a:latin typeface="Times New Roman" panose="02020603050405020304" pitchFamily="18" charset="0"/>
                <a:ea typeface="Times New Roman" panose="02020603050405020304" pitchFamily="18" charset="0"/>
                <a:sym typeface="Symbol" panose="05050102010706020507" pitchFamily="18" charset="2"/>
              </a:rPr>
              <a:t></a:t>
            </a:r>
            <a:r>
              <a:rPr lang="en-US" sz="2000" i="1" dirty="0" smtClean="0">
                <a:effectLst/>
                <a:latin typeface="Times New Roman" panose="02020603050405020304" pitchFamily="18" charset="0"/>
                <a:ea typeface="Times New Roman" panose="02020603050405020304" pitchFamily="18" charset="0"/>
              </a:rPr>
              <a:t>N is the second strongest bond known with a bond dissociation enthalpy of 945 kJ/mol.</a:t>
            </a:r>
            <a:endParaRPr lang="en-IN" sz="2000"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Nitrogen is an essential element for life and is present basically in proteins as amino acid units.</a:t>
            </a:r>
            <a:endParaRPr lang="en-IN" sz="2000"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Nitrogen shows oxidation states -3 (NH</a:t>
            </a:r>
            <a:r>
              <a:rPr lang="en-US" sz="2000" i="1" baseline="-25000" dirty="0" smtClean="0">
                <a:effectLst/>
                <a:latin typeface="Times New Roman" panose="02020603050405020304" pitchFamily="18" charset="0"/>
                <a:ea typeface="Times New Roman" panose="02020603050405020304" pitchFamily="18" charset="0"/>
              </a:rPr>
              <a:t>3</a:t>
            </a:r>
            <a:r>
              <a:rPr lang="en-US" sz="2000" i="1" dirty="0" smtClean="0">
                <a:effectLst/>
                <a:latin typeface="Times New Roman" panose="02020603050405020304" pitchFamily="18" charset="0"/>
                <a:ea typeface="Times New Roman" panose="02020603050405020304" pitchFamily="18" charset="0"/>
              </a:rPr>
              <a:t>),-2 (N</a:t>
            </a:r>
            <a:r>
              <a:rPr lang="en-US" sz="2000" i="1" baseline="-25000" dirty="0" smtClean="0">
                <a:effectLst/>
                <a:latin typeface="Times New Roman" panose="02020603050405020304" pitchFamily="18" charset="0"/>
                <a:ea typeface="Times New Roman" panose="02020603050405020304" pitchFamily="18" charset="0"/>
              </a:rPr>
              <a:t>2</a:t>
            </a:r>
            <a:r>
              <a:rPr lang="en-US" sz="2000" i="1" dirty="0" smtClean="0">
                <a:effectLst/>
                <a:latin typeface="Times New Roman" panose="02020603050405020304" pitchFamily="18" charset="0"/>
                <a:ea typeface="Times New Roman" panose="02020603050405020304" pitchFamily="18" charset="0"/>
              </a:rPr>
              <a:t>H</a:t>
            </a:r>
            <a:r>
              <a:rPr lang="en-US" sz="2000" i="1" baseline="-25000" dirty="0" smtClean="0">
                <a:effectLst/>
                <a:latin typeface="Times New Roman" panose="02020603050405020304" pitchFamily="18" charset="0"/>
                <a:ea typeface="Times New Roman" panose="02020603050405020304" pitchFamily="18" charset="0"/>
              </a:rPr>
              <a:t>4</a:t>
            </a:r>
            <a:r>
              <a:rPr lang="en-US" sz="2000" i="1" dirty="0" smtClean="0">
                <a:effectLst/>
                <a:latin typeface="Times New Roman" panose="02020603050405020304" pitchFamily="18" charset="0"/>
                <a:ea typeface="Times New Roman" panose="02020603050405020304" pitchFamily="18" charset="0"/>
              </a:rPr>
              <a:t>), -1 (NH</a:t>
            </a:r>
            <a:r>
              <a:rPr lang="en-US" sz="2000" i="1" baseline="-25000" dirty="0" smtClean="0">
                <a:effectLst/>
                <a:latin typeface="Times New Roman" panose="02020603050405020304" pitchFamily="18" charset="0"/>
                <a:ea typeface="Times New Roman" panose="02020603050405020304" pitchFamily="18" charset="0"/>
              </a:rPr>
              <a:t>2</a:t>
            </a:r>
            <a:r>
              <a:rPr lang="en-US" sz="2000" i="1" dirty="0" smtClean="0">
                <a:effectLst/>
                <a:latin typeface="Times New Roman" panose="02020603050405020304" pitchFamily="18" charset="0"/>
                <a:ea typeface="Times New Roman" panose="02020603050405020304" pitchFamily="18" charset="0"/>
              </a:rPr>
              <a:t>OH), 0 (N</a:t>
            </a:r>
            <a:r>
              <a:rPr lang="en-US" sz="2000" i="1" baseline="-25000" dirty="0" smtClean="0">
                <a:effectLst/>
                <a:latin typeface="Times New Roman" panose="02020603050405020304" pitchFamily="18" charset="0"/>
                <a:ea typeface="Times New Roman" panose="02020603050405020304" pitchFamily="18" charset="0"/>
              </a:rPr>
              <a:t>2</a:t>
            </a:r>
            <a:r>
              <a:rPr lang="en-US" sz="2000" i="1" dirty="0" smtClean="0">
                <a:effectLst/>
                <a:latin typeface="Times New Roman" panose="02020603050405020304" pitchFamily="18" charset="0"/>
                <a:ea typeface="Times New Roman" panose="02020603050405020304" pitchFamily="18" charset="0"/>
              </a:rPr>
              <a:t>), +1 (N</a:t>
            </a:r>
            <a:r>
              <a:rPr lang="en-US" sz="2000" i="1" baseline="-25000" dirty="0" smtClean="0">
                <a:effectLst/>
                <a:latin typeface="Times New Roman" panose="02020603050405020304" pitchFamily="18" charset="0"/>
                <a:ea typeface="Times New Roman" panose="02020603050405020304" pitchFamily="18" charset="0"/>
              </a:rPr>
              <a:t>2</a:t>
            </a:r>
            <a:r>
              <a:rPr lang="en-US" sz="2000" i="1" dirty="0" smtClean="0">
                <a:effectLst/>
                <a:latin typeface="Times New Roman" panose="02020603050405020304" pitchFamily="18" charset="0"/>
                <a:ea typeface="Times New Roman" panose="02020603050405020304" pitchFamily="18" charset="0"/>
              </a:rPr>
              <a:t>O), +2 (NO), +3(HNO</a:t>
            </a:r>
            <a:r>
              <a:rPr lang="en-US" sz="2000" i="1" baseline="-25000" dirty="0" smtClean="0">
                <a:effectLst/>
                <a:latin typeface="Times New Roman" panose="02020603050405020304" pitchFamily="18" charset="0"/>
                <a:ea typeface="Times New Roman" panose="02020603050405020304" pitchFamily="18" charset="0"/>
              </a:rPr>
              <a:t>2</a:t>
            </a:r>
            <a:r>
              <a:rPr lang="en-US" sz="2000" i="1" dirty="0" smtClean="0">
                <a:effectLst/>
                <a:latin typeface="Times New Roman" panose="02020603050405020304" pitchFamily="18" charset="0"/>
                <a:ea typeface="Times New Roman" panose="02020603050405020304" pitchFamily="18" charset="0"/>
              </a:rPr>
              <a:t>), +4 (NO</a:t>
            </a:r>
            <a:r>
              <a:rPr lang="en-US" sz="2000" i="1" baseline="-25000" dirty="0" smtClean="0">
                <a:effectLst/>
                <a:latin typeface="Times New Roman" panose="02020603050405020304" pitchFamily="18" charset="0"/>
                <a:ea typeface="Times New Roman" panose="02020603050405020304" pitchFamily="18" charset="0"/>
              </a:rPr>
              <a:t>2</a:t>
            </a:r>
            <a:r>
              <a:rPr lang="en-US" sz="2000" i="1" dirty="0" smtClean="0">
                <a:effectLst/>
                <a:latin typeface="Times New Roman" panose="02020603050405020304" pitchFamily="18" charset="0"/>
                <a:ea typeface="Times New Roman" panose="02020603050405020304" pitchFamily="18" charset="0"/>
              </a:rPr>
              <a:t>) and +5 (HNO</a:t>
            </a:r>
            <a:r>
              <a:rPr lang="en-US" sz="2000" i="1" baseline="-25000" dirty="0" smtClean="0">
                <a:effectLst/>
                <a:latin typeface="Times New Roman" panose="02020603050405020304" pitchFamily="18" charset="0"/>
                <a:ea typeface="Times New Roman" panose="02020603050405020304" pitchFamily="18" charset="0"/>
              </a:rPr>
              <a:t>3</a:t>
            </a:r>
            <a:r>
              <a:rPr lang="en-US" sz="2000" i="1" dirty="0" smtClean="0">
                <a:effectLst/>
                <a:latin typeface="Times New Roman" panose="02020603050405020304" pitchFamily="18" charset="0"/>
                <a:ea typeface="Times New Roman" panose="02020603050405020304" pitchFamily="18" charset="0"/>
              </a:rPr>
              <a:t>)  in its compounds.</a:t>
            </a:r>
            <a:endParaRPr lang="en-IN" sz="2000"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Ammonia is one of the most industrially important inorganic compounds and a precursor to almost all nitrogen based compounds, such as nitric acid, nitrogen based fertilizers and many explosives.</a:t>
            </a:r>
            <a:endParaRPr lang="en-I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8029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474" y="117693"/>
            <a:ext cx="12093526" cy="6740307"/>
          </a:xfrm>
          <a:prstGeom prst="rect">
            <a:avLst/>
          </a:prstGeom>
        </p:spPr>
        <p:txBody>
          <a:bodyPr wrap="square">
            <a:spAutoFit/>
          </a:bodyPr>
          <a:lstStyle/>
          <a:p>
            <a:pPr algn="just">
              <a:spcAft>
                <a:spcPts val="0"/>
              </a:spcAft>
            </a:pPr>
            <a:r>
              <a:rPr lang="en-US" sz="2400" b="1" dirty="0">
                <a:latin typeface="Times New Roman" panose="02020603050405020304" pitchFamily="18" charset="0"/>
                <a:ea typeface="Times New Roman" panose="02020603050405020304" pitchFamily="18" charset="0"/>
              </a:rPr>
              <a:t>Some interesting facts about the Haber-Bosch process</a:t>
            </a:r>
            <a:endParaRPr lang="en-IN" sz="2400" dirty="0">
              <a:latin typeface="Times New Roman" panose="02020603050405020304" pitchFamily="18" charset="0"/>
              <a:ea typeface="Times New Roman" panose="02020603050405020304" pitchFamily="18" charset="0"/>
            </a:endParaRPr>
          </a:p>
          <a:p>
            <a:pPr algn="just">
              <a:spcAft>
                <a:spcPts val="0"/>
              </a:spcAft>
            </a:pPr>
            <a:r>
              <a:rPr lang="en-US" sz="2400" b="1" dirty="0">
                <a:latin typeface="Times New Roman" panose="02020603050405020304" pitchFamily="18" charset="0"/>
                <a:ea typeface="Times New Roman" panose="02020603050405020304" pitchFamily="18" charset="0"/>
              </a:rPr>
              <a:t> </a:t>
            </a:r>
            <a:endParaRPr lang="en-IN" sz="2400" dirty="0">
              <a:latin typeface="Times New Roman" panose="02020603050405020304" pitchFamily="18" charset="0"/>
              <a:ea typeface="Times New Roman" panose="02020603050405020304" pitchFamily="18" charset="0"/>
            </a:endParaRPr>
          </a:p>
          <a:p>
            <a:pPr>
              <a:spcAft>
                <a:spcPts val="0"/>
              </a:spcAft>
            </a:pPr>
            <a:r>
              <a:rPr lang="en-US" sz="2400" i="1" dirty="0">
                <a:latin typeface="Times New Roman" panose="02020603050405020304" pitchFamily="18" charset="0"/>
                <a:ea typeface="Times New Roman" panose="02020603050405020304" pitchFamily="18" charset="0"/>
              </a:rPr>
              <a:t>Approximately 3 out of 7 billion people of the earth would have perished of hunger if sufficient amounts of ammonia was not generated by the Haber-Bosch process for making fertilizers</a:t>
            </a:r>
            <a:r>
              <a:rPr lang="en-US" sz="2400" i="1" dirty="0" smtClean="0">
                <a:latin typeface="Times New Roman" panose="02020603050405020304" pitchFamily="18" charset="0"/>
                <a:ea typeface="Times New Roman" panose="02020603050405020304" pitchFamily="18" charset="0"/>
              </a:rPr>
              <a:t>.</a:t>
            </a:r>
          </a:p>
          <a:p>
            <a:pPr>
              <a:spcAft>
                <a:spcPts val="0"/>
              </a:spcAft>
            </a:pPr>
            <a:r>
              <a:rPr lang="en-US" sz="2400" i="1" dirty="0" smtClean="0">
                <a:latin typeface="Times New Roman" panose="02020603050405020304" pitchFamily="18" charset="0"/>
                <a:ea typeface="Times New Roman" panose="02020603050405020304" pitchFamily="18" charset="0"/>
              </a:rPr>
              <a:t> </a:t>
            </a:r>
            <a:endParaRPr lang="en-IN" sz="2400" dirty="0">
              <a:latin typeface="Times New Roman" panose="02020603050405020304" pitchFamily="18" charset="0"/>
              <a:ea typeface="Times New Roman" panose="02020603050405020304" pitchFamily="18" charset="0"/>
            </a:endParaRPr>
          </a:p>
          <a:p>
            <a:pPr algn="just">
              <a:spcAft>
                <a:spcPts val="0"/>
              </a:spcAft>
            </a:pPr>
            <a:r>
              <a:rPr lang="en-US" sz="2400" i="1" dirty="0">
                <a:latin typeface="Times New Roman" panose="02020603050405020304" pitchFamily="18" charset="0"/>
                <a:ea typeface="Times New Roman" panose="02020603050405020304" pitchFamily="18" charset="0"/>
              </a:rPr>
              <a:t>One estimate suggests that about 50% of the nitrogen present in the human tissue has had its origins in the Haber-Bosch process some way or the other</a:t>
            </a:r>
            <a:r>
              <a:rPr lang="en-US" sz="2400" b="1" i="1" dirty="0" smtClean="0">
                <a:latin typeface="Times New Roman" panose="02020603050405020304" pitchFamily="18" charset="0"/>
                <a:ea typeface="Times New Roman" panose="02020603050405020304" pitchFamily="18" charset="0"/>
              </a:rPr>
              <a:t>.</a:t>
            </a:r>
          </a:p>
          <a:p>
            <a:pPr algn="just">
              <a:spcAft>
                <a:spcPts val="0"/>
              </a:spcAft>
            </a:pPr>
            <a:endParaRPr lang="en-IN" sz="2400" dirty="0">
              <a:latin typeface="Times New Roman" panose="02020603050405020304" pitchFamily="18" charset="0"/>
              <a:ea typeface="Times New Roman" panose="02020603050405020304" pitchFamily="18" charset="0"/>
            </a:endParaRPr>
          </a:p>
          <a:p>
            <a:pPr algn="just">
              <a:spcAft>
                <a:spcPts val="0"/>
              </a:spcAft>
            </a:pPr>
            <a:r>
              <a:rPr lang="en-US" sz="2400" i="1" dirty="0">
                <a:latin typeface="Times New Roman" panose="02020603050405020304" pitchFamily="18" charset="0"/>
                <a:ea typeface="Times New Roman" panose="02020603050405020304" pitchFamily="18" charset="0"/>
              </a:rPr>
              <a:t>More than 50% of the hydrogen produced in the world is used for  the synthesis of ammonia by this process</a:t>
            </a:r>
            <a:r>
              <a:rPr lang="en-US" sz="2400" i="1" dirty="0" smtClean="0">
                <a:latin typeface="Times New Roman" panose="02020603050405020304" pitchFamily="18" charset="0"/>
                <a:ea typeface="Times New Roman" panose="02020603050405020304" pitchFamily="18" charset="0"/>
              </a:rPr>
              <a:t>.</a:t>
            </a:r>
          </a:p>
          <a:p>
            <a:pPr algn="just">
              <a:spcAft>
                <a:spcPts val="0"/>
              </a:spcAft>
            </a:pPr>
            <a:endParaRPr lang="en-IN" sz="2400" dirty="0" smtClean="0">
              <a:latin typeface="Times New Roman" panose="02020603050405020304" pitchFamily="18" charset="0"/>
              <a:ea typeface="Times New Roman" panose="02020603050405020304" pitchFamily="18" charset="0"/>
            </a:endParaRPr>
          </a:p>
          <a:p>
            <a:pPr algn="just">
              <a:spcAft>
                <a:spcPts val="0"/>
              </a:spcAft>
            </a:pPr>
            <a:r>
              <a:rPr lang="en-US" sz="2400" i="1" dirty="0" smtClean="0">
                <a:latin typeface="Times New Roman" panose="02020603050405020304" pitchFamily="18" charset="0"/>
                <a:ea typeface="Times New Roman" panose="02020603050405020304" pitchFamily="18" charset="0"/>
              </a:rPr>
              <a:t>Haber- </a:t>
            </a:r>
            <a:r>
              <a:rPr lang="en-US" sz="2400" i="1" dirty="0">
                <a:latin typeface="Times New Roman" panose="02020603050405020304" pitchFamily="18" charset="0"/>
                <a:ea typeface="Times New Roman" panose="02020603050405020304" pitchFamily="18" charset="0"/>
              </a:rPr>
              <a:t>Bosch process consumes around 1% of the world’s energy sources.</a:t>
            </a:r>
            <a:endParaRPr lang="en-IN" sz="2400" dirty="0">
              <a:latin typeface="Times New Roman" panose="02020603050405020304" pitchFamily="18" charset="0"/>
              <a:ea typeface="Times New Roman" panose="02020603050405020304" pitchFamily="18" charset="0"/>
            </a:endParaRPr>
          </a:p>
          <a:p>
            <a:pPr algn="just">
              <a:spcAft>
                <a:spcPts val="0"/>
              </a:spcAft>
            </a:pPr>
            <a:r>
              <a:rPr lang="en-US" sz="2400" i="1" dirty="0">
                <a:latin typeface="Times New Roman" panose="02020603050405020304" pitchFamily="18" charset="0"/>
                <a:ea typeface="Times New Roman" panose="02020603050405020304" pitchFamily="18" charset="0"/>
              </a:rPr>
              <a:t>For every ton of ammonia produced, 1.87 tons of carbon dioxide is generated which is about 3% of the world’s CO</a:t>
            </a:r>
            <a:r>
              <a:rPr lang="en-US" sz="2400" i="1" baseline="-25000" dirty="0">
                <a:latin typeface="Times New Roman" panose="02020603050405020304" pitchFamily="18" charset="0"/>
                <a:ea typeface="Times New Roman" panose="02020603050405020304" pitchFamily="18" charset="0"/>
              </a:rPr>
              <a:t>2</a:t>
            </a:r>
            <a:r>
              <a:rPr lang="en-US" sz="2400" i="1" dirty="0">
                <a:latin typeface="Times New Roman" panose="02020603050405020304" pitchFamily="18" charset="0"/>
                <a:ea typeface="Times New Roman" panose="02020603050405020304" pitchFamily="18" charset="0"/>
              </a:rPr>
              <a:t> emission. For the records, in 2010, 245 million tons of CO</a:t>
            </a:r>
            <a:r>
              <a:rPr lang="en-US" sz="2400" i="1" baseline="-25000" dirty="0">
                <a:latin typeface="Times New Roman" panose="02020603050405020304" pitchFamily="18" charset="0"/>
                <a:ea typeface="Times New Roman" panose="02020603050405020304" pitchFamily="18" charset="0"/>
              </a:rPr>
              <a:t>2</a:t>
            </a:r>
            <a:r>
              <a:rPr lang="en-US" sz="2400" i="1" dirty="0">
                <a:latin typeface="Times New Roman" panose="02020603050405020304" pitchFamily="18" charset="0"/>
                <a:ea typeface="Times New Roman" panose="02020603050405020304" pitchFamily="18" charset="0"/>
              </a:rPr>
              <a:t> was released to the atmosphere by the process</a:t>
            </a:r>
            <a:r>
              <a:rPr lang="en-US" sz="2400" i="1" dirty="0" smtClean="0">
                <a:latin typeface="Times New Roman" panose="02020603050405020304" pitchFamily="18" charset="0"/>
                <a:ea typeface="Times New Roman" panose="02020603050405020304" pitchFamily="18" charset="0"/>
              </a:rPr>
              <a:t>.</a:t>
            </a:r>
          </a:p>
          <a:p>
            <a:pPr algn="just">
              <a:spcAft>
                <a:spcPts val="0"/>
              </a:spcAft>
            </a:pPr>
            <a:endParaRPr lang="en-IN" sz="2400" dirty="0">
              <a:latin typeface="Times New Roman" panose="02020603050405020304" pitchFamily="18" charset="0"/>
              <a:ea typeface="Times New Roman" panose="02020603050405020304" pitchFamily="18" charset="0"/>
            </a:endParaRPr>
          </a:p>
          <a:p>
            <a:pPr algn="just">
              <a:spcAft>
                <a:spcPts val="0"/>
              </a:spcAft>
            </a:pPr>
            <a:r>
              <a:rPr lang="en-US" sz="2400" i="1" dirty="0">
                <a:latin typeface="Times New Roman" panose="02020603050405020304" pitchFamily="18" charset="0"/>
                <a:ea typeface="Times New Roman" panose="02020603050405020304" pitchFamily="18" charset="0"/>
              </a:rPr>
              <a:t>Production of hydrogen for the reaction by steam reforming of methane is  still the best method for hydrogen generation as electrolysis of water is 12 times more costlier.</a:t>
            </a:r>
            <a:endParaRPr lang="en-I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2751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4736" y="160308"/>
            <a:ext cx="9875521" cy="461665"/>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Comparison on catalytic activity of different metals for Haber-Bosch process</a:t>
            </a:r>
            <a:endParaRPr lang="en-IN" sz="2400" dirty="0"/>
          </a:p>
        </p:txBody>
      </p:sp>
      <p:graphicFrame>
        <p:nvGraphicFramePr>
          <p:cNvPr id="4" name="Table 3"/>
          <p:cNvGraphicFramePr>
            <a:graphicFrameLocks noGrp="1"/>
          </p:cNvGraphicFramePr>
          <p:nvPr>
            <p:extLst>
              <p:ext uri="{D42A27DB-BD31-4B8C-83A1-F6EECF244321}">
                <p14:modId xmlns:p14="http://schemas.microsoft.com/office/powerpoint/2010/main" val="4264221566"/>
              </p:ext>
            </p:extLst>
          </p:nvPr>
        </p:nvGraphicFramePr>
        <p:xfrm>
          <a:off x="1191568" y="810232"/>
          <a:ext cx="6829131" cy="1370862"/>
        </p:xfrm>
        <a:graphic>
          <a:graphicData uri="http://schemas.openxmlformats.org/drawingml/2006/table">
            <a:tbl>
              <a:tblPr firstRow="1" firstCol="1" bandRow="1"/>
              <a:tblGrid>
                <a:gridCol w="2276377"/>
                <a:gridCol w="2276377"/>
                <a:gridCol w="2276377"/>
              </a:tblGrid>
              <a:tr h="451130">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Fe :   0.72</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Ru:  22.20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Os:   5.60</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866">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Co:   0.40</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Rh:    0.52</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Ir:     0.68</a:t>
                      </a:r>
                      <a:endParaRPr lang="en-I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866">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Ni:   0.04 </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Pd</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0.00</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0.008</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893296" y="2353494"/>
            <a:ext cx="10550769"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L</a:t>
            </a:r>
            <a:r>
              <a:rPr lang="en-US" dirty="0" smtClean="0">
                <a:latin typeface="Times New Roman" panose="02020603050405020304" pitchFamily="18" charset="0"/>
                <a:ea typeface="Times New Roman" panose="02020603050405020304" pitchFamily="18" charset="0"/>
              </a:rPr>
              <a:t>ate </a:t>
            </a:r>
            <a:r>
              <a:rPr lang="en-US" dirty="0">
                <a:latin typeface="Times New Roman" panose="02020603050405020304" pitchFamily="18" charset="0"/>
                <a:ea typeface="Times New Roman" panose="02020603050405020304" pitchFamily="18" charset="0"/>
              </a:rPr>
              <a:t>transition metals supported on activated carbon along with potassium metal </a:t>
            </a:r>
            <a:r>
              <a:rPr lang="en-US" dirty="0" smtClean="0">
                <a:latin typeface="Times New Roman" panose="02020603050405020304" pitchFamily="18" charset="0"/>
                <a:ea typeface="Times New Roman" panose="02020603050405020304" pitchFamily="18" charset="0"/>
              </a:rPr>
              <a:t>promoter.(</a:t>
            </a:r>
            <a:r>
              <a:rPr lang="en-US" dirty="0">
                <a:latin typeface="Times New Roman" panose="02020603050405020304" pitchFamily="18" charset="0"/>
                <a:ea typeface="Times New Roman" panose="02020603050405020304" pitchFamily="18" charset="0"/>
              </a:rPr>
              <a:t>ml of NH</a:t>
            </a:r>
            <a:r>
              <a:rPr lang="en-US" baseline="-25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a:t>
            </a:r>
            <a:r>
              <a:rPr lang="en-US" dirty="0" err="1">
                <a:latin typeface="Times New Roman" panose="02020603050405020304" pitchFamily="18" charset="0"/>
                <a:ea typeface="Times New Roman" panose="02020603050405020304" pitchFamily="18" charset="0"/>
              </a:rPr>
              <a:t>hr</a:t>
            </a:r>
            <a:r>
              <a:rPr lang="en-US" dirty="0">
                <a:latin typeface="Times New Roman" panose="02020603050405020304" pitchFamily="18" charset="0"/>
                <a:ea typeface="Times New Roman" panose="02020603050405020304" pitchFamily="18" charset="0"/>
              </a:rPr>
              <a:t> of catalyst (5.0 </a:t>
            </a:r>
            <a:r>
              <a:rPr lang="en-US" dirty="0" err="1">
                <a:latin typeface="Times New Roman" panose="02020603050405020304" pitchFamily="18" charset="0"/>
                <a:ea typeface="Times New Roman" panose="02020603050405020304" pitchFamily="18" charset="0"/>
              </a:rPr>
              <a:t>wt</a:t>
            </a:r>
            <a:r>
              <a:rPr lang="en-US" dirty="0">
                <a:latin typeface="Times New Roman" panose="02020603050405020304" pitchFamily="18" charset="0"/>
                <a:ea typeface="Times New Roman" panose="02020603050405020304" pitchFamily="18" charset="0"/>
              </a:rPr>
              <a:t>% of carbon) and potassium (25 </a:t>
            </a:r>
            <a:r>
              <a:rPr lang="en-US" dirty="0" err="1">
                <a:latin typeface="Times New Roman" panose="02020603050405020304" pitchFamily="18" charset="0"/>
                <a:ea typeface="Times New Roman" panose="02020603050405020304" pitchFamily="18" charset="0"/>
              </a:rPr>
              <a:t>wt</a:t>
            </a:r>
            <a:r>
              <a:rPr lang="en-US" dirty="0">
                <a:latin typeface="Times New Roman" panose="02020603050405020304" pitchFamily="18" charset="0"/>
                <a:ea typeface="Times New Roman" panose="02020603050405020304" pitchFamily="18" charset="0"/>
              </a:rPr>
              <a:t>% of carbon) kept at 300 </a:t>
            </a:r>
            <a:r>
              <a:rPr lang="en-US"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dirty="0">
                <a:latin typeface="Times New Roman" panose="02020603050405020304" pitchFamily="18" charset="0"/>
                <a:ea typeface="Times New Roman" panose="02020603050405020304" pitchFamily="18" charset="0"/>
              </a:rPr>
              <a:t>C and 600 </a:t>
            </a:r>
            <a:r>
              <a:rPr lang="en-US" dirty="0" err="1">
                <a:latin typeface="Times New Roman" panose="02020603050405020304" pitchFamily="18" charset="0"/>
                <a:ea typeface="Times New Roman" panose="02020603050405020304" pitchFamily="18" charset="0"/>
              </a:rPr>
              <a:t>torr</a:t>
            </a:r>
            <a:r>
              <a:rPr lang="en-US" dirty="0">
                <a:latin typeface="Times New Roman" panose="02020603050405020304" pitchFamily="18" charset="0"/>
                <a:ea typeface="Times New Roman" panose="02020603050405020304" pitchFamily="18" charset="0"/>
              </a:rPr>
              <a:t>: flow rate 4.5 L/</a:t>
            </a:r>
            <a:r>
              <a:rPr lang="en-US" dirty="0" err="1">
                <a:latin typeface="Times New Roman" panose="02020603050405020304" pitchFamily="18" charset="0"/>
                <a:ea typeface="Times New Roman" panose="02020603050405020304" pitchFamily="18" charset="0"/>
              </a:rPr>
              <a:t>hr</a:t>
            </a:r>
            <a:r>
              <a:rPr lang="en-US" dirty="0">
                <a:latin typeface="Times New Roman" panose="02020603050405020304" pitchFamily="18" charset="0"/>
                <a:ea typeface="Times New Roman" panose="02020603050405020304" pitchFamily="18" charset="0"/>
              </a:rPr>
              <a:t>)</a:t>
            </a:r>
            <a:endParaRPr lang="en-IN" dirty="0"/>
          </a:p>
        </p:txBody>
      </p:sp>
      <p:sp>
        <p:nvSpPr>
          <p:cNvPr id="6" name="Rectangle 5"/>
          <p:cNvSpPr/>
          <p:nvPr/>
        </p:nvSpPr>
        <p:spPr>
          <a:xfrm>
            <a:off x="2092980" y="3342808"/>
            <a:ext cx="8151399"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rPr>
              <a:t>Kellogg advanced ammonia process, </a:t>
            </a:r>
            <a:r>
              <a:rPr lang="en-US" sz="2400" dirty="0" smtClean="0">
                <a:latin typeface="Times New Roman" panose="02020603050405020304" pitchFamily="18" charset="0"/>
                <a:ea typeface="Times New Roman" panose="02020603050405020304" pitchFamily="18" charset="0"/>
              </a:rPr>
              <a:t>KAAP ( British Petroleum)</a:t>
            </a:r>
            <a:endParaRPr lang="en-IN" sz="2400" dirty="0"/>
          </a:p>
        </p:txBody>
      </p:sp>
      <p:sp>
        <p:nvSpPr>
          <p:cNvPr id="7" name="Rectangle 6"/>
          <p:cNvSpPr/>
          <p:nvPr/>
        </p:nvSpPr>
        <p:spPr>
          <a:xfrm>
            <a:off x="703381" y="3830095"/>
            <a:ext cx="10930596" cy="1200329"/>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The </a:t>
            </a:r>
            <a:r>
              <a:rPr lang="en-US" dirty="0" smtClean="0">
                <a:latin typeface="Times New Roman" panose="02020603050405020304" pitchFamily="18" charset="0"/>
                <a:ea typeface="Times New Roman" panose="02020603050405020304" pitchFamily="18" charset="0"/>
              </a:rPr>
              <a:t>catalyst </a:t>
            </a:r>
            <a:r>
              <a:rPr lang="en-US" dirty="0">
                <a:latin typeface="Times New Roman" panose="02020603050405020304" pitchFamily="18" charset="0"/>
                <a:ea typeface="Times New Roman" panose="02020603050405020304" pitchFamily="18" charset="0"/>
              </a:rPr>
              <a:t>prepared by subliming Ru</a:t>
            </a:r>
            <a:r>
              <a:rPr lang="en-US" baseline="-25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(CO)</a:t>
            </a:r>
            <a:r>
              <a:rPr lang="en-US" baseline="-25000" dirty="0">
                <a:latin typeface="Times New Roman" panose="02020603050405020304" pitchFamily="18" charset="0"/>
                <a:ea typeface="Times New Roman" panose="02020603050405020304" pitchFamily="18" charset="0"/>
              </a:rPr>
              <a:t>12</a:t>
            </a:r>
            <a:r>
              <a:rPr lang="en-US" dirty="0">
                <a:latin typeface="Times New Roman" panose="02020603050405020304" pitchFamily="18" charset="0"/>
                <a:ea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rPr>
              <a:t>on a </a:t>
            </a:r>
            <a:r>
              <a:rPr lang="en-US" dirty="0">
                <a:latin typeface="Times New Roman" panose="02020603050405020304" pitchFamily="18" charset="0"/>
                <a:ea typeface="Times New Roman" panose="02020603050405020304" pitchFamily="18" charset="0"/>
              </a:rPr>
              <a:t>carbon support impregnated with rubidium nitrate and the formed catalyst had 5 </a:t>
            </a:r>
            <a:r>
              <a:rPr lang="en-US" dirty="0" err="1">
                <a:latin typeface="Times New Roman" panose="02020603050405020304" pitchFamily="18" charset="0"/>
                <a:ea typeface="Times New Roman" panose="02020603050405020304" pitchFamily="18" charset="0"/>
              </a:rPr>
              <a:t>wt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Ru</a:t>
            </a:r>
            <a:r>
              <a:rPr lang="en-US" dirty="0">
                <a:latin typeface="Times New Roman" panose="02020603050405020304" pitchFamily="18" charset="0"/>
                <a:ea typeface="Times New Roman" panose="02020603050405020304" pitchFamily="18" charset="0"/>
              </a:rPr>
              <a:t> and 10 </a:t>
            </a:r>
            <a:r>
              <a:rPr lang="en-US" dirty="0" err="1">
                <a:latin typeface="Times New Roman" panose="02020603050405020304" pitchFamily="18" charset="0"/>
                <a:ea typeface="Times New Roman" panose="02020603050405020304" pitchFamily="18" charset="0"/>
              </a:rPr>
              <a:t>wt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Rb</a:t>
            </a:r>
            <a:r>
              <a:rPr lang="en-US" dirty="0">
                <a:latin typeface="Times New Roman" panose="02020603050405020304" pitchFamily="18" charset="0"/>
                <a:ea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The KAAP process also operates at a lower pressure compared to the iron based processes (90 bar  pressure versus 140-170 bar pressure; 375-400 °C versus 400-450 °C</a:t>
            </a:r>
            <a:r>
              <a:rPr lang="en-US" dirty="0" smtClean="0">
                <a:latin typeface="Times New Roman" panose="02020603050405020304" pitchFamily="18" charset="0"/>
                <a:ea typeface="Times New Roman" panose="02020603050405020304" pitchFamily="18" charset="0"/>
              </a:rPr>
              <a:t>), 10-20% more efficient  </a:t>
            </a:r>
            <a:endParaRPr lang="en-IN" dirty="0"/>
          </a:p>
        </p:txBody>
      </p:sp>
      <p:sp>
        <p:nvSpPr>
          <p:cNvPr id="8" name="Rectangle 7"/>
          <p:cNvSpPr/>
          <p:nvPr/>
        </p:nvSpPr>
        <p:spPr>
          <a:xfrm>
            <a:off x="3590545" y="4896808"/>
            <a:ext cx="4663905" cy="461665"/>
          </a:xfrm>
          <a:prstGeom prst="rect">
            <a:avLst/>
          </a:prstGeom>
        </p:spPr>
        <p:txBody>
          <a:bodyPr wrap="none">
            <a:spAutoFit/>
          </a:bodyPr>
          <a:lstStyle/>
          <a:p>
            <a:r>
              <a:rPr lang="en-US" sz="2400" dirty="0" err="1">
                <a:latin typeface="Times New Roman" panose="02020603050405020304" pitchFamily="18" charset="0"/>
                <a:ea typeface="Times New Roman" panose="02020603050405020304" pitchFamily="18" charset="0"/>
              </a:rPr>
              <a:t>Haldor</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Topsøe</a:t>
            </a:r>
            <a:r>
              <a:rPr lang="en-US" sz="2400" dirty="0" smtClean="0">
                <a:latin typeface="Times New Roman" panose="02020603050405020304" pitchFamily="18" charset="0"/>
                <a:ea typeface="Times New Roman" panose="02020603050405020304" pitchFamily="18" charset="0"/>
              </a:rPr>
              <a:t> Process </a:t>
            </a:r>
            <a:r>
              <a:rPr lang="en-US" sz="2400" dirty="0">
                <a:latin typeface="Times New Roman" panose="02020603050405020304" pitchFamily="18" charset="0"/>
                <a:ea typeface="Times New Roman" panose="02020603050405020304" pitchFamily="18" charset="0"/>
              </a:rPr>
              <a:t>of Denmark</a:t>
            </a:r>
            <a:endParaRPr lang="en-IN" sz="2400" dirty="0"/>
          </a:p>
        </p:txBody>
      </p:sp>
      <p:sp>
        <p:nvSpPr>
          <p:cNvPr id="9" name="Rectangle 8"/>
          <p:cNvSpPr/>
          <p:nvPr/>
        </p:nvSpPr>
        <p:spPr>
          <a:xfrm>
            <a:off x="912533" y="5358473"/>
            <a:ext cx="10740681"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catalyst </a:t>
            </a:r>
            <a:r>
              <a:rPr lang="en-US" dirty="0" smtClean="0">
                <a:latin typeface="Times New Roman" panose="02020603050405020304" pitchFamily="18" charset="0"/>
                <a:ea typeface="Times New Roman" panose="02020603050405020304" pitchFamily="18" charset="0"/>
              </a:rPr>
              <a:t>involves </a:t>
            </a:r>
            <a:r>
              <a:rPr lang="en-US" dirty="0">
                <a:latin typeface="Times New Roman" panose="02020603050405020304" pitchFamily="18" charset="0"/>
                <a:ea typeface="Times New Roman" panose="02020603050405020304" pitchFamily="18" charset="0"/>
              </a:rPr>
              <a:t>ternary nitrides such as Fe</a:t>
            </a:r>
            <a:r>
              <a:rPr lang="en-US" baseline="-25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Mo</a:t>
            </a:r>
            <a:r>
              <a:rPr lang="en-US" baseline="-25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N, Co</a:t>
            </a:r>
            <a:r>
              <a:rPr lang="en-US" baseline="-25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Mo</a:t>
            </a:r>
            <a:r>
              <a:rPr lang="en-US" baseline="-25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N and Ni</a:t>
            </a:r>
            <a:r>
              <a:rPr lang="en-US" baseline="-25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Mo</a:t>
            </a:r>
            <a:r>
              <a:rPr lang="en-US" baseline="-25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N. Along with cesium promoters, these catalysts showed catalytic activities 2-3 times greater than commercial iron based catalysts </a:t>
            </a:r>
            <a:endParaRPr lang="en-IN" dirty="0"/>
          </a:p>
        </p:txBody>
      </p:sp>
      <p:graphicFrame>
        <p:nvGraphicFramePr>
          <p:cNvPr id="3" name="Table 2"/>
          <p:cNvGraphicFramePr>
            <a:graphicFrameLocks noGrp="1"/>
          </p:cNvGraphicFramePr>
          <p:nvPr>
            <p:extLst>
              <p:ext uri="{D42A27DB-BD31-4B8C-83A1-F6EECF244321}">
                <p14:modId xmlns:p14="http://schemas.microsoft.com/office/powerpoint/2010/main" val="3184149030"/>
              </p:ext>
            </p:extLst>
          </p:nvPr>
        </p:nvGraphicFramePr>
        <p:xfrm>
          <a:off x="8915395" y="810232"/>
          <a:ext cx="2864228" cy="1112520"/>
        </p:xfrm>
        <a:graphic>
          <a:graphicData uri="http://schemas.openxmlformats.org/drawingml/2006/table">
            <a:tbl>
              <a:tblPr firstRow="1" bandRow="1">
                <a:tableStyleId>{5C22544A-7EE6-4342-B048-85BDC9FD1C3A}</a:tableStyleId>
              </a:tblPr>
              <a:tblGrid>
                <a:gridCol w="1432114"/>
                <a:gridCol w="1432114"/>
              </a:tblGrid>
              <a:tr h="370840">
                <a:tc>
                  <a:txBody>
                    <a:bodyPr/>
                    <a:lstStyle/>
                    <a:p>
                      <a:r>
                        <a:rPr lang="en-IN" dirty="0" err="1" smtClean="0"/>
                        <a:t>Os</a:t>
                      </a:r>
                      <a:endParaRPr lang="en-IN" dirty="0"/>
                    </a:p>
                  </a:txBody>
                  <a:tcPr/>
                </a:tc>
                <a:tc>
                  <a:txBody>
                    <a:bodyPr/>
                    <a:lstStyle/>
                    <a:p>
                      <a:r>
                        <a:rPr lang="en-IN" dirty="0" err="1" smtClean="0"/>
                        <a:t>Rs</a:t>
                      </a:r>
                      <a:r>
                        <a:rPr lang="en-IN" dirty="0" smtClean="0"/>
                        <a:t> 23000/g</a:t>
                      </a:r>
                      <a:endParaRPr lang="en-IN" dirty="0"/>
                    </a:p>
                  </a:txBody>
                  <a:tcPr/>
                </a:tc>
              </a:tr>
              <a:tr h="370840">
                <a:tc>
                  <a:txBody>
                    <a:bodyPr/>
                    <a:lstStyle/>
                    <a:p>
                      <a:r>
                        <a:rPr lang="en-IN" dirty="0" err="1" smtClean="0"/>
                        <a:t>Ru</a:t>
                      </a:r>
                      <a:endParaRPr lang="en-IN" dirty="0"/>
                    </a:p>
                  </a:txBody>
                  <a:tcPr/>
                </a:tc>
                <a:tc>
                  <a:txBody>
                    <a:bodyPr/>
                    <a:lstStyle/>
                    <a:p>
                      <a:r>
                        <a:rPr lang="en-IN" dirty="0" err="1" smtClean="0"/>
                        <a:t>Rs</a:t>
                      </a:r>
                      <a:r>
                        <a:rPr lang="en-IN" dirty="0" smtClean="0"/>
                        <a:t> 9700/g</a:t>
                      </a:r>
                      <a:endParaRPr lang="en-IN" dirty="0"/>
                    </a:p>
                  </a:txBody>
                  <a:tcPr/>
                </a:tc>
              </a:tr>
              <a:tr h="370840">
                <a:tc>
                  <a:txBody>
                    <a:bodyPr/>
                    <a:lstStyle/>
                    <a:p>
                      <a:r>
                        <a:rPr lang="en-IN" dirty="0" smtClean="0"/>
                        <a:t>Fe</a:t>
                      </a:r>
                      <a:endParaRPr lang="en-IN" dirty="0"/>
                    </a:p>
                  </a:txBody>
                  <a:tcPr/>
                </a:tc>
                <a:tc>
                  <a:txBody>
                    <a:bodyPr/>
                    <a:lstStyle/>
                    <a:p>
                      <a:r>
                        <a:rPr lang="en-IN" dirty="0" err="1" smtClean="0"/>
                        <a:t>Rs</a:t>
                      </a:r>
                      <a:r>
                        <a:rPr lang="en-IN" dirty="0" smtClean="0"/>
                        <a:t> 7/g</a:t>
                      </a:r>
                      <a:endParaRPr lang="en-IN" dirty="0"/>
                    </a:p>
                  </a:txBody>
                  <a:tcPr/>
                </a:tc>
              </a:tr>
            </a:tbl>
          </a:graphicData>
        </a:graphic>
      </p:graphicFrame>
    </p:spTree>
    <p:extLst>
      <p:ext uri="{BB962C8B-B14F-4D97-AF65-F5344CB8AC3E}">
        <p14:creationId xmlns:p14="http://schemas.microsoft.com/office/powerpoint/2010/main" val="2969476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915" y="2134289"/>
            <a:ext cx="3599624" cy="4154984"/>
          </a:xfrm>
          <a:prstGeom prst="rect">
            <a:avLst/>
          </a:prstGeom>
        </p:spPr>
        <p:txBody>
          <a:bodyPr wrap="square">
            <a:spAutoFit/>
          </a:bodyPr>
          <a:lstStyle/>
          <a:p>
            <a:pPr algn="just"/>
            <a:r>
              <a:rPr lang="en-US" sz="2400" dirty="0" smtClean="0">
                <a:latin typeface="Times New Roman" panose="02020603050405020304" pitchFamily="18" charset="0"/>
                <a:ea typeface="Times New Roman" panose="02020603050405020304" pitchFamily="18" charset="0"/>
              </a:rPr>
              <a:t>85</a:t>
            </a:r>
            <a:r>
              <a:rPr lang="en-US" sz="2400" dirty="0">
                <a:latin typeface="Times New Roman" panose="02020603050405020304" pitchFamily="18" charset="0"/>
                <a:ea typeface="Times New Roman" panose="02020603050405020304" pitchFamily="18" charset="0"/>
              </a:rPr>
              <a:t>% of all ammonia produced in the world is used for making nitrogen based </a:t>
            </a:r>
            <a:r>
              <a:rPr lang="en-US" sz="2400" dirty="0" smtClean="0">
                <a:latin typeface="Times New Roman" panose="02020603050405020304" pitchFamily="18" charset="0"/>
                <a:ea typeface="Times New Roman" panose="02020603050405020304" pitchFamily="18" charset="0"/>
              </a:rPr>
              <a:t>fertilizers (40</a:t>
            </a:r>
            <a:r>
              <a:rPr lang="en-US" sz="2400" dirty="0">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for </a:t>
            </a:r>
            <a:r>
              <a:rPr lang="en-US" sz="2400" dirty="0">
                <a:latin typeface="Times New Roman" panose="02020603050405020304" pitchFamily="18" charset="0"/>
                <a:ea typeface="Times New Roman" panose="02020603050405020304" pitchFamily="18" charset="0"/>
              </a:rPr>
              <a:t>making </a:t>
            </a:r>
            <a:r>
              <a:rPr lang="en-US" sz="2400" dirty="0" smtClean="0">
                <a:latin typeface="Times New Roman" panose="02020603050405020304" pitchFamily="18" charset="0"/>
                <a:ea typeface="Times New Roman" panose="02020603050405020304" pitchFamily="18" charset="0"/>
              </a:rPr>
              <a:t>urea). </a:t>
            </a:r>
            <a:endParaRPr lang="en-US" sz="2400" dirty="0">
              <a:latin typeface="Times New Roman" panose="02020603050405020304" pitchFamily="18" charset="0"/>
              <a:ea typeface="Times New Roman" panose="02020603050405020304" pitchFamily="18" charset="0"/>
            </a:endParaRPr>
          </a:p>
          <a:p>
            <a:pPr algn="just"/>
            <a:r>
              <a:rPr lang="en-US" sz="2400" dirty="0" smtClean="0">
                <a:latin typeface="Times New Roman" panose="02020603050405020304" pitchFamily="18" charset="0"/>
                <a:ea typeface="Times New Roman" panose="02020603050405020304" pitchFamily="18" charset="0"/>
              </a:rPr>
              <a:t>making </a:t>
            </a:r>
            <a:r>
              <a:rPr lang="en-US" sz="2400" dirty="0">
                <a:latin typeface="Times New Roman" panose="02020603050405020304" pitchFamily="18" charset="0"/>
                <a:ea typeface="Times New Roman" panose="02020603050405020304" pitchFamily="18" charset="0"/>
              </a:rPr>
              <a:t>nitric acid (5%), </a:t>
            </a:r>
            <a:endParaRPr lang="en-US" sz="2400" dirty="0" smtClean="0">
              <a:latin typeface="Times New Roman" panose="02020603050405020304" pitchFamily="18" charset="0"/>
              <a:ea typeface="Times New Roman" panose="02020603050405020304" pitchFamily="18" charset="0"/>
            </a:endParaRPr>
          </a:p>
          <a:p>
            <a:pPr algn="just"/>
            <a:r>
              <a:rPr lang="en-US" sz="2400" dirty="0" smtClean="0">
                <a:latin typeface="Times New Roman" panose="02020603050405020304" pitchFamily="18" charset="0"/>
                <a:ea typeface="Times New Roman" panose="02020603050405020304" pitchFamily="18" charset="0"/>
              </a:rPr>
              <a:t>polyamides</a:t>
            </a:r>
            <a:r>
              <a:rPr lang="en-US" sz="2400" dirty="0">
                <a:latin typeface="Times New Roman" panose="02020603050405020304" pitchFamily="18" charset="0"/>
                <a:ea typeface="Times New Roman" panose="02020603050405020304" pitchFamily="18" charset="0"/>
              </a:rPr>
              <a:t>, melamine, polyurethane polymers (5%) </a:t>
            </a:r>
            <a:endParaRPr lang="en-US" sz="2400" dirty="0" smtClean="0">
              <a:latin typeface="Times New Roman" panose="02020603050405020304" pitchFamily="18" charset="0"/>
              <a:ea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rPr>
              <a:t>fine </a:t>
            </a:r>
            <a:r>
              <a:rPr lang="en-US" sz="2400" dirty="0">
                <a:latin typeface="Times New Roman" panose="02020603050405020304" pitchFamily="18" charset="0"/>
                <a:ea typeface="Times New Roman" panose="02020603050405020304" pitchFamily="18" charset="0"/>
              </a:rPr>
              <a:t>chemicals and wood-pulp </a:t>
            </a:r>
            <a:r>
              <a:rPr lang="en-US" sz="2400" dirty="0" smtClean="0">
                <a:latin typeface="Times New Roman" panose="02020603050405020304" pitchFamily="18" charset="0"/>
                <a:ea typeface="Times New Roman" panose="02020603050405020304" pitchFamily="18" charset="0"/>
              </a:rPr>
              <a:t>treatment (5</a:t>
            </a:r>
            <a:r>
              <a:rPr lang="en-US" sz="2400" dirty="0">
                <a:latin typeface="Times New Roman" panose="02020603050405020304" pitchFamily="18" charset="0"/>
                <a:ea typeface="Times New Roman" panose="02020603050405020304" pitchFamily="18" charset="0"/>
              </a:rPr>
              <a:t>%). </a:t>
            </a:r>
            <a:endParaRPr lang="en-IN" sz="2400" dirty="0"/>
          </a:p>
        </p:txBody>
      </p:sp>
      <p:sp>
        <p:nvSpPr>
          <p:cNvPr id="3" name="Rectangle 2"/>
          <p:cNvSpPr>
            <a:spLocks noChangeArrowheads="1"/>
          </p:cNvSpPr>
          <p:nvPr/>
        </p:nvSpPr>
        <p:spPr bwMode="auto">
          <a:xfrm>
            <a:off x="5043462" y="152399"/>
            <a:ext cx="161340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4" name="Object 3"/>
          <p:cNvGraphicFramePr>
            <a:graphicFrameLocks noChangeAspect="1"/>
          </p:cNvGraphicFramePr>
          <p:nvPr>
            <p:extLst>
              <p:ext uri="{D42A27DB-BD31-4B8C-83A1-F6EECF244321}">
                <p14:modId xmlns:p14="http://schemas.microsoft.com/office/powerpoint/2010/main" val="2602220897"/>
              </p:ext>
            </p:extLst>
          </p:nvPr>
        </p:nvGraphicFramePr>
        <p:xfrm>
          <a:off x="4530435" y="152400"/>
          <a:ext cx="7065819" cy="6541864"/>
        </p:xfrm>
        <a:graphic>
          <a:graphicData uri="http://schemas.openxmlformats.org/presentationml/2006/ole">
            <mc:AlternateContent xmlns:mc="http://schemas.openxmlformats.org/markup-compatibility/2006">
              <mc:Choice xmlns:v="urn:schemas-microsoft-com:vml" Requires="v">
                <p:oleObj spid="_x0000_s6313" name="CS ChemDraw Drawing" r:id="rId3" imgW="4926857" imgH="5368700" progId="ChemDraw.Document.6.0">
                  <p:embed/>
                </p:oleObj>
              </mc:Choice>
              <mc:Fallback>
                <p:oleObj name="CS ChemDraw Drawing" r:id="rId3" imgW="4926857" imgH="5368700" progId="ChemDraw.Document.6.0">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435" y="152400"/>
                        <a:ext cx="7065819" cy="6541864"/>
                      </a:xfrm>
                      <a:prstGeom prst="rect">
                        <a:avLst/>
                      </a:prstGeom>
                      <a:noFill/>
                    </p:spPr>
                  </p:pic>
                </p:oleObj>
              </mc:Fallback>
            </mc:AlternateContent>
          </a:graphicData>
        </a:graphic>
      </p:graphicFrame>
      <p:sp>
        <p:nvSpPr>
          <p:cNvPr id="5" name="Oval 4"/>
          <p:cNvSpPr/>
          <p:nvPr/>
        </p:nvSpPr>
        <p:spPr>
          <a:xfrm>
            <a:off x="4684542" y="4211781"/>
            <a:ext cx="2757907" cy="2482483"/>
          </a:xfrm>
          <a:prstGeom prst="ellipse">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p:cNvSpPr/>
          <p:nvPr/>
        </p:nvSpPr>
        <p:spPr>
          <a:xfrm>
            <a:off x="10789920" y="2757268"/>
            <a:ext cx="928468" cy="844061"/>
          </a:xfrm>
          <a:prstGeom prst="ellipse">
            <a:avLst/>
          </a:prstGeom>
          <a:solidFill>
            <a:schemeClr val="accent1">
              <a:alpha val="34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p:cNvSpPr/>
          <p:nvPr/>
        </p:nvSpPr>
        <p:spPr>
          <a:xfrm>
            <a:off x="9101797" y="5205046"/>
            <a:ext cx="1336431" cy="1028870"/>
          </a:xfrm>
          <a:prstGeom prst="ellipse">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376630" y="318655"/>
            <a:ext cx="3391806" cy="1015663"/>
          </a:xfrm>
          <a:prstGeom prst="rect">
            <a:avLst/>
          </a:prstGeom>
          <a:noFill/>
        </p:spPr>
        <p:txBody>
          <a:bodyPr wrap="square" rtlCol="0">
            <a:spAutoFit/>
          </a:bodyPr>
          <a:lstStyle/>
          <a:p>
            <a:r>
              <a:rPr lang="en-IN" dirty="0" smtClean="0"/>
              <a:t> </a:t>
            </a:r>
            <a:r>
              <a:rPr lang="en-IN" sz="2000" b="1" dirty="0" smtClean="0">
                <a:solidFill>
                  <a:srgbClr val="FF0000"/>
                </a:solidFill>
              </a:rPr>
              <a:t>World production of ammonia was 172 MMT in 2019</a:t>
            </a:r>
            <a:endParaRPr lang="en-IN" sz="2000" b="1" dirty="0">
              <a:solidFill>
                <a:srgbClr val="FF0000"/>
              </a:solidFill>
            </a:endParaRPr>
          </a:p>
        </p:txBody>
      </p:sp>
    </p:spTree>
    <p:extLst>
      <p:ext uri="{BB962C8B-B14F-4D97-AF65-F5344CB8AC3E}">
        <p14:creationId xmlns:p14="http://schemas.microsoft.com/office/powerpoint/2010/main" val="1157896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11015" y="0"/>
            <a:ext cx="18618875" cy="4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3" name="Object 2"/>
          <p:cNvGraphicFramePr>
            <a:graphicFrameLocks noChangeAspect="1"/>
          </p:cNvGraphicFramePr>
          <p:nvPr>
            <p:extLst>
              <p:ext uri="{D42A27DB-BD31-4B8C-83A1-F6EECF244321}">
                <p14:modId xmlns:p14="http://schemas.microsoft.com/office/powerpoint/2010/main" val="2117441730"/>
              </p:ext>
            </p:extLst>
          </p:nvPr>
        </p:nvGraphicFramePr>
        <p:xfrm>
          <a:off x="7033" y="48876"/>
          <a:ext cx="7272998" cy="6763889"/>
        </p:xfrm>
        <a:graphic>
          <a:graphicData uri="http://schemas.openxmlformats.org/presentationml/2006/ole">
            <mc:AlternateContent xmlns:mc="http://schemas.openxmlformats.org/markup-compatibility/2006">
              <mc:Choice xmlns:v="urn:schemas-microsoft-com:vml" Requires="v">
                <p:oleObj spid="_x0000_s7839" name="CS ChemDraw Drawing" r:id="rId3" imgW="5289479" imgH="4902591" progId="ChemDraw.Document.6.0">
                  <p:embed/>
                </p:oleObj>
              </mc:Choice>
              <mc:Fallback>
                <p:oleObj name="CS ChemDraw Drawing" r:id="rId3" imgW="5289479" imgH="4902591" progId="ChemDraw.Document.6.0">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 y="48876"/>
                        <a:ext cx="7272998" cy="6763889"/>
                      </a:xfrm>
                      <a:prstGeom prst="rect">
                        <a:avLst/>
                      </a:prstGeom>
                      <a:noFill/>
                    </p:spPr>
                  </p:pic>
                </p:oleObj>
              </mc:Fallback>
            </mc:AlternateContent>
          </a:graphicData>
        </a:graphic>
      </p:graphicFrame>
      <p:sp>
        <p:nvSpPr>
          <p:cNvPr id="4" name="Oval 3"/>
          <p:cNvSpPr/>
          <p:nvPr/>
        </p:nvSpPr>
        <p:spPr>
          <a:xfrm>
            <a:off x="0" y="2193275"/>
            <a:ext cx="1252025" cy="2011680"/>
          </a:xfrm>
          <a:prstGeom prst="ellipse">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p:cNvSpPr/>
          <p:nvPr/>
        </p:nvSpPr>
        <p:spPr>
          <a:xfrm>
            <a:off x="5964702" y="4515729"/>
            <a:ext cx="1026941" cy="1209822"/>
          </a:xfrm>
          <a:prstGeom prst="ellipse">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p:cNvSpPr/>
          <p:nvPr/>
        </p:nvSpPr>
        <p:spPr>
          <a:xfrm>
            <a:off x="5858145" y="1616087"/>
            <a:ext cx="1026941" cy="1209822"/>
          </a:xfrm>
          <a:prstGeom prst="ellipse">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p:cNvSpPr/>
          <p:nvPr/>
        </p:nvSpPr>
        <p:spPr>
          <a:xfrm>
            <a:off x="2461846" y="-111182"/>
            <a:ext cx="1744394" cy="773724"/>
          </a:xfrm>
          <a:prstGeom prst="ellipse">
            <a:avLst/>
          </a:prstGeom>
          <a:solidFill>
            <a:srgbClr val="FF00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4"/>
          <p:cNvSpPr>
            <a:spLocks noChangeArrowheads="1"/>
          </p:cNvSpPr>
          <p:nvPr/>
        </p:nvSpPr>
        <p:spPr bwMode="auto">
          <a:xfrm flipV="1">
            <a:off x="5444196" y="6087613"/>
            <a:ext cx="125125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9" name="Object 8"/>
          <p:cNvGraphicFramePr>
            <a:graphicFrameLocks noChangeAspect="1"/>
          </p:cNvGraphicFramePr>
          <p:nvPr>
            <p:extLst>
              <p:ext uri="{D42A27DB-BD31-4B8C-83A1-F6EECF244321}">
                <p14:modId xmlns:p14="http://schemas.microsoft.com/office/powerpoint/2010/main" val="3991988548"/>
              </p:ext>
            </p:extLst>
          </p:nvPr>
        </p:nvGraphicFramePr>
        <p:xfrm>
          <a:off x="5257800" y="5897563"/>
          <a:ext cx="6584950" cy="866775"/>
        </p:xfrm>
        <a:graphic>
          <a:graphicData uri="http://schemas.openxmlformats.org/presentationml/2006/ole">
            <mc:AlternateContent xmlns:mc="http://schemas.openxmlformats.org/markup-compatibility/2006">
              <mc:Choice xmlns:v="urn:schemas-microsoft-com:vml" Requires="v">
                <p:oleObj spid="_x0000_s7840" name="CS ChemDraw Drawing" r:id="rId5" imgW="6001099" imgH="795294" progId="ChemDraw.Document.6.0">
                  <p:embed/>
                </p:oleObj>
              </mc:Choice>
              <mc:Fallback>
                <p:oleObj name="CS ChemDraw Drawing" r:id="rId5" imgW="6001099" imgH="795294" progId="ChemDraw.Document.6.0">
                  <p:embed/>
                  <p:pic>
                    <p:nvPicPr>
                      <p:cNvPr id="0" name="Object 3"/>
                      <p:cNvPicPr>
                        <a:picLocks noChangeAspect="1" noChangeArrowheads="1"/>
                      </p:cNvPicPr>
                      <p:nvPr/>
                    </p:nvPicPr>
                    <p:blipFill>
                      <a:blip r:embed="rId6"/>
                      <a:srcRect/>
                      <a:stretch>
                        <a:fillRect/>
                      </a:stretch>
                    </p:blipFill>
                    <p:spPr bwMode="auto">
                      <a:xfrm>
                        <a:off x="5257800" y="5897563"/>
                        <a:ext cx="6584950" cy="866775"/>
                      </a:xfrm>
                      <a:prstGeom prst="rect">
                        <a:avLst/>
                      </a:prstGeom>
                      <a:noFill/>
                    </p:spPr>
                  </p:pic>
                </p:oleObj>
              </mc:Fallback>
            </mc:AlternateContent>
          </a:graphicData>
        </a:graphic>
      </p:graphicFrame>
      <p:sp>
        <p:nvSpPr>
          <p:cNvPr id="10" name="Rectangle 6"/>
          <p:cNvSpPr>
            <a:spLocks noChangeArrowheads="1"/>
          </p:cNvSpPr>
          <p:nvPr/>
        </p:nvSpPr>
        <p:spPr bwMode="auto">
          <a:xfrm flipV="1">
            <a:off x="3891817" y="2487293"/>
            <a:ext cx="160059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11" name="Object 10"/>
          <p:cNvGraphicFramePr>
            <a:graphicFrameLocks noChangeAspect="1"/>
          </p:cNvGraphicFramePr>
          <p:nvPr>
            <p:extLst>
              <p:ext uri="{D42A27DB-BD31-4B8C-83A1-F6EECF244321}">
                <p14:modId xmlns:p14="http://schemas.microsoft.com/office/powerpoint/2010/main" val="4221873737"/>
              </p:ext>
            </p:extLst>
          </p:nvPr>
        </p:nvGraphicFramePr>
        <p:xfrm>
          <a:off x="6924284" y="24438"/>
          <a:ext cx="5264773" cy="1115045"/>
        </p:xfrm>
        <a:graphic>
          <a:graphicData uri="http://schemas.openxmlformats.org/presentationml/2006/ole">
            <mc:AlternateContent xmlns:mc="http://schemas.openxmlformats.org/markup-compatibility/2006">
              <mc:Choice xmlns:v="urn:schemas-microsoft-com:vml" Requires="v">
                <p:oleObj spid="_x0000_s7841" name="CS ChemDraw Drawing" r:id="rId7" imgW="3663320" imgH="776537" progId="ChemDraw.Document.6.0">
                  <p:embed/>
                </p:oleObj>
              </mc:Choice>
              <mc:Fallback>
                <p:oleObj name="CS ChemDraw Drawing" r:id="rId7" imgW="3663320" imgH="776537" progId="ChemDraw.Document.6.0">
                  <p:embed/>
                  <p:pic>
                    <p:nvPicPr>
                      <p:cNvPr id="0" name="Object 5"/>
                      <p:cNvPicPr>
                        <a:picLocks noChangeAspect="1" noChangeArrowheads="1"/>
                      </p:cNvPicPr>
                      <p:nvPr/>
                    </p:nvPicPr>
                    <p:blipFill>
                      <a:blip r:embed="rId8"/>
                      <a:srcRect/>
                      <a:stretch>
                        <a:fillRect/>
                      </a:stretch>
                    </p:blipFill>
                    <p:spPr bwMode="auto">
                      <a:xfrm>
                        <a:off x="6924284" y="24438"/>
                        <a:ext cx="5264773" cy="1115045"/>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926445236"/>
              </p:ext>
            </p:extLst>
          </p:nvPr>
        </p:nvGraphicFramePr>
        <p:xfrm>
          <a:off x="7103137" y="1664478"/>
          <a:ext cx="5069006" cy="1164055"/>
        </p:xfrm>
        <a:graphic>
          <a:graphicData uri="http://schemas.openxmlformats.org/presentationml/2006/ole">
            <mc:AlternateContent xmlns:mc="http://schemas.openxmlformats.org/markup-compatibility/2006">
              <mc:Choice xmlns:v="urn:schemas-microsoft-com:vml" Requires="v">
                <p:oleObj spid="_x0000_s7842" name="CS ChemDraw Drawing" r:id="rId9" imgW="5848441" imgH="1342527" progId="ChemDraw.Document.6.0">
                  <p:embed/>
                </p:oleObj>
              </mc:Choice>
              <mc:Fallback>
                <p:oleObj name="CS ChemDraw Drawing" r:id="rId9" imgW="5848441" imgH="1342527" progId="ChemDraw.Document.6.0">
                  <p:embed/>
                  <p:pic>
                    <p:nvPicPr>
                      <p:cNvPr id="0" name=""/>
                      <p:cNvPicPr/>
                      <p:nvPr/>
                    </p:nvPicPr>
                    <p:blipFill>
                      <a:blip r:embed="rId10"/>
                      <a:stretch>
                        <a:fillRect/>
                      </a:stretch>
                    </p:blipFill>
                    <p:spPr>
                      <a:xfrm>
                        <a:off x="7103137" y="1664478"/>
                        <a:ext cx="5069006" cy="1164055"/>
                      </a:xfrm>
                      <a:prstGeom prst="rect">
                        <a:avLst/>
                      </a:prstGeom>
                    </p:spPr>
                  </p:pic>
                </p:oleObj>
              </mc:Fallback>
            </mc:AlternateContent>
          </a:graphicData>
        </a:graphic>
      </p:graphicFrame>
      <p:pic>
        <p:nvPicPr>
          <p:cNvPr id="7190" name="Picture 22" descr="Image result for melamine formaldehyd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5075" y="3043658"/>
            <a:ext cx="2477943" cy="247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2486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168" y="119189"/>
            <a:ext cx="3391806" cy="707886"/>
          </a:xfrm>
          <a:prstGeom prst="rect">
            <a:avLst/>
          </a:prstGeom>
          <a:noFill/>
        </p:spPr>
        <p:txBody>
          <a:bodyPr wrap="square" rtlCol="0">
            <a:spAutoFit/>
          </a:bodyPr>
          <a:lstStyle/>
          <a:p>
            <a:pPr algn="ctr"/>
            <a:r>
              <a:rPr lang="en-IN" dirty="0" smtClean="0"/>
              <a:t> </a:t>
            </a:r>
            <a:r>
              <a:rPr lang="en-IN" sz="2000" b="1" dirty="0" smtClean="0">
                <a:solidFill>
                  <a:srgbClr val="FF0000"/>
                </a:solidFill>
              </a:rPr>
              <a:t>World production of urea  was 200 MMT in 2018</a:t>
            </a:r>
            <a:endParaRPr lang="en-IN" sz="2000" b="1" dirty="0">
              <a:solidFill>
                <a:srgbClr val="FF0000"/>
              </a:solidFill>
            </a:endParaRPr>
          </a:p>
        </p:txBody>
      </p:sp>
      <p:sp>
        <p:nvSpPr>
          <p:cNvPr id="3" name="Rectangle 2"/>
          <p:cNvSpPr/>
          <p:nvPr/>
        </p:nvSpPr>
        <p:spPr>
          <a:xfrm>
            <a:off x="0" y="792647"/>
            <a:ext cx="5600459" cy="646331"/>
          </a:xfrm>
          <a:prstGeom prst="rect">
            <a:avLst/>
          </a:prstGeom>
        </p:spPr>
        <p:txBody>
          <a:bodyPr wrap="square">
            <a:spAutoFit/>
          </a:bodyPr>
          <a:lstStyle/>
          <a:p>
            <a:r>
              <a:rPr lang="en-IN" dirty="0">
                <a:solidFill>
                  <a:srgbClr val="000000"/>
                </a:solidFill>
                <a:latin typeface="Arial" panose="020B0604020202020204" pitchFamily="34" charset="0"/>
              </a:rPr>
              <a:t>Unlike ammonia, urea is safe and easy to </a:t>
            </a:r>
            <a:r>
              <a:rPr lang="en-IN" dirty="0" smtClean="0">
                <a:solidFill>
                  <a:srgbClr val="000000"/>
                </a:solidFill>
                <a:latin typeface="Arial" panose="020B0604020202020204" pitchFamily="34" charset="0"/>
              </a:rPr>
              <a:t>handle, a white solid with a melting point of  135°C</a:t>
            </a:r>
            <a:endParaRPr lang="en-IN" dirty="0"/>
          </a:p>
        </p:txBody>
      </p:sp>
      <p:sp>
        <p:nvSpPr>
          <p:cNvPr id="5" name="Rectangle 4"/>
          <p:cNvSpPr/>
          <p:nvPr/>
        </p:nvSpPr>
        <p:spPr>
          <a:xfrm>
            <a:off x="39005" y="1378155"/>
            <a:ext cx="4460827" cy="2308324"/>
          </a:xfrm>
          <a:prstGeom prst="rect">
            <a:avLst/>
          </a:prstGeom>
        </p:spPr>
        <p:txBody>
          <a:bodyPr wrap="square">
            <a:spAutoFit/>
          </a:bodyPr>
          <a:lstStyle/>
          <a:p>
            <a:pPr algn="just"/>
            <a:r>
              <a:rPr lang="en-IN" dirty="0" smtClean="0">
                <a:solidFill>
                  <a:srgbClr val="4A4A4A"/>
                </a:solidFill>
                <a:latin typeface="Roboto"/>
              </a:rPr>
              <a:t>43</a:t>
            </a:r>
            <a:r>
              <a:rPr lang="en-IN" dirty="0">
                <a:solidFill>
                  <a:srgbClr val="4A4A4A"/>
                </a:solidFill>
                <a:latin typeface="Roboto"/>
              </a:rPr>
              <a:t>% of the world production of urea is located in China. Other major urea suppliers at the global market are India (13.5%) and countries of the Middle East Region, such as Qatar, Saudi Arabia, Iran and Oman (about 13%). Europe and the CIS countries produce about 11% of the world reserves of </a:t>
            </a:r>
            <a:r>
              <a:rPr lang="en-IN" dirty="0" err="1">
                <a:solidFill>
                  <a:srgbClr val="4A4A4A"/>
                </a:solidFill>
                <a:latin typeface="Roboto"/>
              </a:rPr>
              <a:t>carbamide</a:t>
            </a:r>
            <a:r>
              <a:rPr lang="en-IN" dirty="0">
                <a:solidFill>
                  <a:srgbClr val="4A4A4A"/>
                </a:solidFill>
                <a:latin typeface="Roboto"/>
              </a:rPr>
              <a:t>.</a:t>
            </a:r>
            <a:endParaRPr lang="en-IN" b="0" i="0" dirty="0">
              <a:solidFill>
                <a:srgbClr val="4A4A4A"/>
              </a:solidFill>
              <a:effectLst/>
              <a:latin typeface="Roboto"/>
            </a:endParaRPr>
          </a:p>
        </p:txBody>
      </p:sp>
      <p:pic>
        <p:nvPicPr>
          <p:cNvPr id="19458" name="Picture 2" descr="Urea fertilizers | Cropa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2019" y="35099"/>
            <a:ext cx="2787101" cy="10807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03207" y="141214"/>
            <a:ext cx="1048871" cy="584775"/>
          </a:xfrm>
          <a:prstGeom prst="rect">
            <a:avLst/>
          </a:prstGeom>
          <a:noFill/>
        </p:spPr>
        <p:txBody>
          <a:bodyPr wrap="square" rtlCol="0">
            <a:spAutoFit/>
          </a:bodyPr>
          <a:lstStyle/>
          <a:p>
            <a:r>
              <a:rPr lang="en-IN" sz="3200" dirty="0" smtClean="0"/>
              <a:t>Urea</a:t>
            </a:r>
            <a:endParaRPr lang="en-IN" sz="3200" dirty="0"/>
          </a:p>
        </p:txBody>
      </p:sp>
      <p:sp>
        <p:nvSpPr>
          <p:cNvPr id="7" name="TextBox 6"/>
          <p:cNvSpPr txBox="1"/>
          <p:nvPr/>
        </p:nvSpPr>
        <p:spPr>
          <a:xfrm>
            <a:off x="8232719" y="3410535"/>
            <a:ext cx="3959281" cy="3416320"/>
          </a:xfrm>
          <a:prstGeom prst="rect">
            <a:avLst/>
          </a:prstGeom>
          <a:noFill/>
        </p:spPr>
        <p:txBody>
          <a:bodyPr wrap="square" rtlCol="0">
            <a:spAutoFit/>
          </a:bodyPr>
          <a:lstStyle/>
          <a:p>
            <a:pPr algn="ctr"/>
            <a:r>
              <a:rPr lang="en-IN" b="1" dirty="0" smtClean="0">
                <a:solidFill>
                  <a:srgbClr val="FF0000"/>
                </a:solidFill>
              </a:rPr>
              <a:t>Industrial uses of Urea</a:t>
            </a:r>
          </a:p>
          <a:p>
            <a:endParaRPr lang="en-IN" b="1" dirty="0" smtClean="0">
              <a:solidFill>
                <a:srgbClr val="FF0000"/>
              </a:solidFill>
            </a:endParaRPr>
          </a:p>
          <a:p>
            <a:r>
              <a:rPr lang="en-IN" b="1" dirty="0" smtClean="0"/>
              <a:t>Fertilizer</a:t>
            </a:r>
          </a:p>
          <a:p>
            <a:r>
              <a:rPr lang="en-IN" b="1" dirty="0" smtClean="0"/>
              <a:t>Urea formaldehyde and melamine-formaldehyde resins</a:t>
            </a:r>
          </a:p>
          <a:p>
            <a:r>
              <a:rPr lang="en-IN" b="1" dirty="0" smtClean="0"/>
              <a:t>Diesel Exhaust Fluid</a:t>
            </a:r>
          </a:p>
          <a:p>
            <a:r>
              <a:rPr lang="en-IN" b="1" dirty="0" smtClean="0"/>
              <a:t>De-icing of roads</a:t>
            </a:r>
          </a:p>
          <a:p>
            <a:r>
              <a:rPr lang="en-IN" b="1" dirty="0" smtClean="0"/>
              <a:t>Component of animal feeds</a:t>
            </a:r>
          </a:p>
          <a:p>
            <a:r>
              <a:rPr lang="en-IN" b="1" dirty="0" smtClean="0"/>
              <a:t>Creams, moisturizers, hair removers</a:t>
            </a:r>
          </a:p>
          <a:p>
            <a:r>
              <a:rPr lang="en-IN" b="1" dirty="0" smtClean="0"/>
              <a:t>Medicinal creams for psoriasis, eczema</a:t>
            </a:r>
          </a:p>
          <a:p>
            <a:r>
              <a:rPr lang="en-IN" b="1" dirty="0" smtClean="0"/>
              <a:t>Urea-potassium carbonate –fire proofing</a:t>
            </a:r>
            <a:endParaRPr lang="en-IN" b="1" dirty="0"/>
          </a:p>
        </p:txBody>
      </p:sp>
      <p:pic>
        <p:nvPicPr>
          <p:cNvPr id="4" name="Picture 2" descr="Urea Production and Manufacturing Process and 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830" y="3675819"/>
            <a:ext cx="4452198" cy="31821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1706" y="3943470"/>
            <a:ext cx="3566730" cy="1877437"/>
          </a:xfrm>
          <a:prstGeom prst="rect">
            <a:avLst/>
          </a:prstGeom>
          <a:solidFill>
            <a:srgbClr val="7030A0">
              <a:alpha val="46000"/>
            </a:srgbClr>
          </a:solidFill>
        </p:spPr>
        <p:txBody>
          <a:bodyPr wrap="square" rtlCol="0">
            <a:spAutoFit/>
          </a:bodyPr>
          <a:lstStyle/>
          <a:p>
            <a:pPr algn="ctr"/>
            <a:r>
              <a:rPr lang="en-IN" dirty="0" smtClean="0"/>
              <a:t>History</a:t>
            </a:r>
          </a:p>
          <a:p>
            <a:pPr algn="ctr"/>
            <a:endParaRPr lang="en-IN" dirty="0" smtClean="0"/>
          </a:p>
          <a:p>
            <a:pPr algn="ctr"/>
            <a:r>
              <a:rPr lang="en-IN" sz="1600" dirty="0" smtClean="0"/>
              <a:t>1727:  first observed in evaporated urine</a:t>
            </a:r>
          </a:p>
          <a:p>
            <a:r>
              <a:rPr lang="en-IN" sz="1600" dirty="0" smtClean="0"/>
              <a:t>1773: first crystallized from urine by      extraction with alcohol </a:t>
            </a:r>
          </a:p>
          <a:p>
            <a:r>
              <a:rPr lang="en-IN" sz="1600" dirty="0" smtClean="0"/>
              <a:t>1828: Wohler prepared urea from silver </a:t>
            </a:r>
            <a:r>
              <a:rPr lang="en-IN" sz="1600" dirty="0" err="1" smtClean="0"/>
              <a:t>cyanate</a:t>
            </a:r>
            <a:r>
              <a:rPr lang="en-IN" sz="1600" dirty="0" smtClean="0"/>
              <a:t> and ammonium chloride</a:t>
            </a:r>
            <a:endParaRPr lang="en-IN" dirty="0"/>
          </a:p>
        </p:txBody>
      </p:sp>
      <p:sp>
        <p:nvSpPr>
          <p:cNvPr id="9" name="Rectangle 8"/>
          <p:cNvSpPr/>
          <p:nvPr/>
        </p:nvSpPr>
        <p:spPr>
          <a:xfrm>
            <a:off x="4499832" y="3141549"/>
            <a:ext cx="3249608" cy="646331"/>
          </a:xfrm>
          <a:prstGeom prst="rect">
            <a:avLst/>
          </a:prstGeom>
        </p:spPr>
        <p:txBody>
          <a:bodyPr wrap="none">
            <a:spAutoFit/>
          </a:bodyPr>
          <a:lstStyle/>
          <a:p>
            <a:r>
              <a:rPr lang="en-IN" b="1" dirty="0">
                <a:solidFill>
                  <a:srgbClr val="202122"/>
                </a:solidFill>
                <a:latin typeface="Arial" panose="020B0604020202020204" pitchFamily="34" charset="0"/>
              </a:rPr>
              <a:t>Bosch–</a:t>
            </a:r>
            <a:r>
              <a:rPr lang="en-IN" b="1" dirty="0" err="1">
                <a:solidFill>
                  <a:srgbClr val="202122"/>
                </a:solidFill>
                <a:latin typeface="Arial" panose="020B0604020202020204" pitchFamily="34" charset="0"/>
              </a:rPr>
              <a:t>Meiser</a:t>
            </a:r>
            <a:r>
              <a:rPr lang="en-IN" b="1" dirty="0">
                <a:solidFill>
                  <a:srgbClr val="202122"/>
                </a:solidFill>
                <a:latin typeface="Arial" panose="020B0604020202020204" pitchFamily="34" charset="0"/>
              </a:rPr>
              <a:t> urea </a:t>
            </a:r>
            <a:r>
              <a:rPr lang="en-IN" b="1" dirty="0" smtClean="0">
                <a:solidFill>
                  <a:srgbClr val="202122"/>
                </a:solidFill>
                <a:latin typeface="Arial" panose="020B0604020202020204" pitchFamily="34" charset="0"/>
              </a:rPr>
              <a:t>process</a:t>
            </a:r>
          </a:p>
          <a:p>
            <a:r>
              <a:rPr lang="en-IN" b="1" dirty="0" smtClean="0">
                <a:solidFill>
                  <a:srgbClr val="202122"/>
                </a:solidFill>
                <a:latin typeface="Arial" panose="020B0604020202020204" pitchFamily="34" charset="0"/>
              </a:rPr>
              <a:t>For Industrial manufacture</a:t>
            </a:r>
            <a:r>
              <a:rPr lang="en-IN" dirty="0">
                <a:solidFill>
                  <a:srgbClr val="202122"/>
                </a:solidFill>
                <a:latin typeface="Arial" panose="020B0604020202020204" pitchFamily="34" charset="0"/>
              </a:rPr>
              <a:t> </a:t>
            </a:r>
            <a:endParaRPr lang="en-IN" dirty="0"/>
          </a:p>
        </p:txBody>
      </p:sp>
      <p:pic>
        <p:nvPicPr>
          <p:cNvPr id="19460" name="Picture 4" descr="Multi‐objective optimization of green urea production - Alfian - 2019 -  Energy Science &amp;amp; Engineering - Wiley Online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0720" y="1148651"/>
            <a:ext cx="6561443" cy="205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9804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852" y="3654945"/>
            <a:ext cx="7125699" cy="2308324"/>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rPr>
              <a:t>1828 </a:t>
            </a:r>
            <a:r>
              <a:rPr lang="en-US" sz="2400" dirty="0" err="1">
                <a:latin typeface="Times New Roman" panose="02020603050405020304" pitchFamily="18" charset="0"/>
                <a:ea typeface="Times New Roman" panose="02020603050405020304" pitchFamily="18" charset="0"/>
              </a:rPr>
              <a:t>Wӧhler</a:t>
            </a:r>
            <a:r>
              <a:rPr lang="en-US" sz="2400" dirty="0">
                <a:latin typeface="Times New Roman" panose="02020603050405020304" pitchFamily="18" charset="0"/>
                <a:ea typeface="Times New Roman" panose="02020603050405020304" pitchFamily="18" charset="0"/>
              </a:rPr>
              <a:t>, the father of synthetic organic chemistry prepared urea by the reaction of silver </a:t>
            </a:r>
            <a:r>
              <a:rPr lang="en-US" sz="2400" dirty="0" err="1">
                <a:latin typeface="Times New Roman" panose="02020603050405020304" pitchFamily="18" charset="0"/>
                <a:ea typeface="Times New Roman" panose="02020603050405020304" pitchFamily="18" charset="0"/>
              </a:rPr>
              <a:t>cyanate</a:t>
            </a:r>
            <a:r>
              <a:rPr lang="en-US" sz="2400" dirty="0">
                <a:latin typeface="Times New Roman" panose="02020603050405020304" pitchFamily="18" charset="0"/>
                <a:ea typeface="Times New Roman" panose="02020603050405020304" pitchFamily="18" charset="0"/>
              </a:rPr>
              <a:t> with ammonium chloride which debunked the </a:t>
            </a:r>
            <a:r>
              <a:rPr lang="en-US" sz="2400" i="1" dirty="0" err="1">
                <a:latin typeface="Times New Roman" panose="02020603050405020304" pitchFamily="18" charset="0"/>
                <a:ea typeface="Times New Roman" panose="02020603050405020304" pitchFamily="18" charset="0"/>
              </a:rPr>
              <a:t>vitalism</a:t>
            </a:r>
            <a:r>
              <a:rPr lang="en-US" sz="2400" dirty="0">
                <a:latin typeface="Times New Roman" panose="02020603050405020304" pitchFamily="18" charset="0"/>
                <a:ea typeface="Times New Roman" panose="02020603050405020304" pitchFamily="18" charset="0"/>
              </a:rPr>
              <a:t> theory prevalent during that period and assumed that chemicals produced by living organisms are fundamentally different from that of   lifeless objects. </a:t>
            </a:r>
            <a:endParaRPr lang="en-IN" sz="2400" dirty="0"/>
          </a:p>
        </p:txBody>
      </p:sp>
      <p:sp>
        <p:nvSpPr>
          <p:cNvPr id="3" name="Rectangle 2"/>
          <p:cNvSpPr/>
          <p:nvPr/>
        </p:nvSpPr>
        <p:spPr>
          <a:xfrm>
            <a:off x="9265476" y="332834"/>
            <a:ext cx="2909889" cy="3231654"/>
          </a:xfrm>
          <a:prstGeom prst="rect">
            <a:avLst/>
          </a:prstGeom>
        </p:spPr>
        <p:txBody>
          <a:bodyPr wrap="square">
            <a:spAutoFit/>
          </a:bodyPr>
          <a:lstStyle/>
          <a:p>
            <a:r>
              <a:rPr lang="en-US" sz="2400" dirty="0" err="1">
                <a:latin typeface="Times New Roman" panose="02020603050405020304" pitchFamily="18" charset="0"/>
                <a:ea typeface="Times New Roman" panose="02020603050405020304" pitchFamily="18" charset="0"/>
              </a:rPr>
              <a:t>Wӧhler</a:t>
            </a:r>
            <a:r>
              <a:rPr lang="en-US" sz="2400" dirty="0">
                <a:latin typeface="Times New Roman" panose="02020603050405020304" pitchFamily="18" charset="0"/>
                <a:ea typeface="Times New Roman" panose="02020603050405020304" pitchFamily="18" charset="0"/>
              </a:rPr>
              <a:t> wrote to his contemporary Berzelius: “</a:t>
            </a:r>
            <a:r>
              <a:rPr lang="en-US" sz="2400" b="1" i="1" dirty="0">
                <a:solidFill>
                  <a:srgbClr val="FF0000"/>
                </a:solidFill>
                <a:latin typeface="Times New Roman" panose="02020603050405020304" pitchFamily="18" charset="0"/>
                <a:ea typeface="Times New Roman" panose="02020603050405020304" pitchFamily="18" charset="0"/>
              </a:rPr>
              <a:t>I must tell you that I can make urea without the use of kidneys, either man or </a:t>
            </a:r>
            <a:r>
              <a:rPr lang="en-US" sz="2400" b="1" i="1" dirty="0" smtClean="0">
                <a:solidFill>
                  <a:srgbClr val="FF0000"/>
                </a:solidFill>
                <a:latin typeface="Times New Roman" panose="02020603050405020304" pitchFamily="18" charset="0"/>
                <a:ea typeface="Times New Roman" panose="02020603050405020304" pitchFamily="18" charset="0"/>
              </a:rPr>
              <a:t>dog” . </a:t>
            </a:r>
            <a:r>
              <a:rPr lang="en-US" b="1" i="1" dirty="0" smtClean="0">
                <a:solidFill>
                  <a:srgbClr val="7030A0"/>
                </a:solidFill>
                <a:latin typeface="Times New Roman" panose="02020603050405020304" pitchFamily="18" charset="0"/>
                <a:ea typeface="Times New Roman" panose="02020603050405020304" pitchFamily="18" charset="0"/>
              </a:rPr>
              <a:t>Ammonium </a:t>
            </a:r>
            <a:r>
              <a:rPr lang="en-US" b="1" i="1" dirty="0" err="1" smtClean="0">
                <a:solidFill>
                  <a:srgbClr val="7030A0"/>
                </a:solidFill>
                <a:latin typeface="Times New Roman" panose="02020603050405020304" pitchFamily="18" charset="0"/>
                <a:ea typeface="Times New Roman" panose="02020603050405020304" pitchFamily="18" charset="0"/>
              </a:rPr>
              <a:t>cynate</a:t>
            </a:r>
            <a:r>
              <a:rPr lang="en-US" b="1" i="1" dirty="0" smtClean="0">
                <a:solidFill>
                  <a:srgbClr val="7030A0"/>
                </a:solidFill>
                <a:latin typeface="Times New Roman" panose="02020603050405020304" pitchFamily="18" charset="0"/>
                <a:ea typeface="Times New Roman" panose="02020603050405020304" pitchFamily="18" charset="0"/>
              </a:rPr>
              <a:t> (NH</a:t>
            </a:r>
            <a:r>
              <a:rPr lang="en-US" b="1" i="1" baseline="-25000" dirty="0" smtClean="0">
                <a:solidFill>
                  <a:srgbClr val="7030A0"/>
                </a:solidFill>
                <a:latin typeface="Times New Roman" panose="02020603050405020304" pitchFamily="18" charset="0"/>
                <a:ea typeface="Times New Roman" panose="02020603050405020304" pitchFamily="18" charset="0"/>
              </a:rPr>
              <a:t>4</a:t>
            </a:r>
            <a:r>
              <a:rPr lang="en-US" b="1" i="1" dirty="0" smtClean="0">
                <a:solidFill>
                  <a:srgbClr val="7030A0"/>
                </a:solidFill>
                <a:latin typeface="Times New Roman" panose="02020603050405020304" pitchFamily="18" charset="0"/>
                <a:ea typeface="Times New Roman" panose="02020603050405020304" pitchFamily="18" charset="0"/>
              </a:rPr>
              <a:t>NCO) is urea!</a:t>
            </a:r>
            <a:endParaRPr lang="en-IN" b="1" dirty="0">
              <a:solidFill>
                <a:srgbClr val="7030A0"/>
              </a:solidFill>
            </a:endParaRPr>
          </a:p>
        </p:txBody>
      </p:sp>
      <p:pic>
        <p:nvPicPr>
          <p:cNvPr id="9220" name="Picture 4" descr="Image result for berzelius vital force the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66" y="220330"/>
            <a:ext cx="4168589" cy="319463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berzelius vital force the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576" y="220329"/>
            <a:ext cx="4255061" cy="31946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ChangeAspect="1"/>
          </p:cNvGraphicFramePr>
          <p:nvPr>
            <p:extLst>
              <p:ext uri="{D42A27DB-BD31-4B8C-83A1-F6EECF244321}">
                <p14:modId xmlns:p14="http://schemas.microsoft.com/office/powerpoint/2010/main" val="2295788018"/>
              </p:ext>
            </p:extLst>
          </p:nvPr>
        </p:nvGraphicFramePr>
        <p:xfrm>
          <a:off x="478650" y="5963269"/>
          <a:ext cx="6166824" cy="426246"/>
        </p:xfrm>
        <a:graphic>
          <a:graphicData uri="http://schemas.openxmlformats.org/presentationml/2006/ole">
            <mc:AlternateContent xmlns:mc="http://schemas.openxmlformats.org/markup-compatibility/2006">
              <mc:Choice xmlns:v="urn:schemas-microsoft-com:vml" Requires="v">
                <p:oleObj spid="_x0000_s9446" name="CS ChemDraw Drawing" r:id="rId5" imgW="2847892" imgH="197417" progId="ChemDraw.Document.6.0">
                  <p:embed/>
                </p:oleObj>
              </mc:Choice>
              <mc:Fallback>
                <p:oleObj name="CS ChemDraw Drawing" r:id="rId5" imgW="2847892" imgH="197417" progId="ChemDraw.Document.6.0">
                  <p:embed/>
                  <p:pic>
                    <p:nvPicPr>
                      <p:cNvPr id="0" name=""/>
                      <p:cNvPicPr/>
                      <p:nvPr/>
                    </p:nvPicPr>
                    <p:blipFill>
                      <a:blip r:embed="rId6"/>
                      <a:stretch>
                        <a:fillRect/>
                      </a:stretch>
                    </p:blipFill>
                    <p:spPr>
                      <a:xfrm>
                        <a:off x="478650" y="5963269"/>
                        <a:ext cx="6166824" cy="42624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09552880"/>
              </p:ext>
            </p:extLst>
          </p:nvPr>
        </p:nvGraphicFramePr>
        <p:xfrm>
          <a:off x="7523163" y="5421313"/>
          <a:ext cx="4614862" cy="1209675"/>
        </p:xfrm>
        <a:graphic>
          <a:graphicData uri="http://schemas.openxmlformats.org/presentationml/2006/ole">
            <mc:AlternateContent xmlns:mc="http://schemas.openxmlformats.org/markup-compatibility/2006">
              <mc:Choice xmlns:v="urn:schemas-microsoft-com:vml" Requires="v">
                <p:oleObj spid="_x0000_s9447" name="CS ChemDraw Drawing" r:id="rId7" imgW="3277682" imgH="859067" progId="ChemDraw.Document.6.0">
                  <p:embed/>
                </p:oleObj>
              </mc:Choice>
              <mc:Fallback>
                <p:oleObj name="CS ChemDraw Drawing" r:id="rId7" imgW="3277682" imgH="859067" progId="ChemDraw.Document.6.0">
                  <p:embed/>
                  <p:pic>
                    <p:nvPicPr>
                      <p:cNvPr id="0" name=""/>
                      <p:cNvPicPr/>
                      <p:nvPr/>
                    </p:nvPicPr>
                    <p:blipFill>
                      <a:blip r:embed="rId8"/>
                      <a:stretch>
                        <a:fillRect/>
                      </a:stretch>
                    </p:blipFill>
                    <p:spPr>
                      <a:xfrm>
                        <a:off x="7523163" y="5421313"/>
                        <a:ext cx="4614862" cy="1209675"/>
                      </a:xfrm>
                      <a:prstGeom prst="rect">
                        <a:avLst/>
                      </a:prstGeom>
                    </p:spPr>
                  </p:pic>
                </p:oleObj>
              </mc:Fallback>
            </mc:AlternateContent>
          </a:graphicData>
        </a:graphic>
      </p:graphicFrame>
      <p:pic>
        <p:nvPicPr>
          <p:cNvPr id="9327" name="Picture 111" descr="From the Dawn of Organic Chemistry to Astrobiology: Urea as a Foundational  Component in the Origin of Nucleobases and Nucleotides | SpringerLin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5551" y="3717396"/>
            <a:ext cx="4915907" cy="14014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38757" y="4551431"/>
            <a:ext cx="745588" cy="369332"/>
          </a:xfrm>
          <a:prstGeom prst="rect">
            <a:avLst/>
          </a:prstGeom>
          <a:noFill/>
        </p:spPr>
        <p:txBody>
          <a:bodyPr wrap="square" rtlCol="0">
            <a:spAutoFit/>
          </a:bodyPr>
          <a:lstStyle/>
          <a:p>
            <a:r>
              <a:rPr lang="en-IN" dirty="0" smtClean="0"/>
              <a:t>Heat</a:t>
            </a:r>
            <a:endParaRPr lang="en-IN" dirty="0"/>
          </a:p>
        </p:txBody>
      </p:sp>
      <p:pic>
        <p:nvPicPr>
          <p:cNvPr id="9431" name="Picture 215" descr="https://upload.wikimedia.org/wikipedia/commons/thumb/1/1a/Urea_Synthesis_Woehler.png/220px-Urea_Synthesis_Woehl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4951" y="6411912"/>
            <a:ext cx="2095500" cy="43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300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17094" y="332808"/>
            <a:ext cx="4445392" cy="4401205"/>
          </a:xfrm>
          <a:prstGeom prst="rect">
            <a:avLst/>
          </a:prstGeom>
          <a:noFill/>
        </p:spPr>
        <p:txBody>
          <a:bodyPr wrap="square" rtlCol="0">
            <a:spAutoFit/>
          </a:bodyPr>
          <a:lstStyle/>
          <a:p>
            <a:r>
              <a:rPr lang="en-IN" sz="2800" dirty="0" smtClean="0"/>
              <a:t>Friedrich </a:t>
            </a:r>
            <a:r>
              <a:rPr lang="en-IN" sz="2800" dirty="0" err="1" smtClean="0"/>
              <a:t>Wöhler</a:t>
            </a:r>
            <a:r>
              <a:rPr lang="en-IN" sz="2800" dirty="0" smtClean="0"/>
              <a:t> was  professor at the University of </a:t>
            </a:r>
            <a:r>
              <a:rPr lang="en-IN" sz="2800" dirty="0" err="1" smtClean="0"/>
              <a:t>Göttingen</a:t>
            </a:r>
            <a:r>
              <a:rPr lang="en-IN" sz="2800" dirty="0" smtClean="0"/>
              <a:t>, Germany for 21 years from 1836. He remained affiliated to the University of </a:t>
            </a:r>
            <a:r>
              <a:rPr lang="en-IN" sz="2800" dirty="0" err="1" smtClean="0"/>
              <a:t>Göttingen</a:t>
            </a:r>
            <a:r>
              <a:rPr lang="en-IN" sz="2800" dirty="0" smtClean="0"/>
              <a:t> for 21 years. During this period he is said to have trained around 8000  students in his laboratory.</a:t>
            </a:r>
            <a:endParaRPr lang="en-IN" sz="2800" dirty="0"/>
          </a:p>
        </p:txBody>
      </p:sp>
      <p:sp>
        <p:nvSpPr>
          <p:cNvPr id="6" name="TextBox 5"/>
          <p:cNvSpPr txBox="1"/>
          <p:nvPr/>
        </p:nvSpPr>
        <p:spPr>
          <a:xfrm>
            <a:off x="4557932" y="6410775"/>
            <a:ext cx="7419420" cy="369332"/>
          </a:xfrm>
          <a:prstGeom prst="rect">
            <a:avLst/>
          </a:prstGeom>
          <a:noFill/>
        </p:spPr>
        <p:txBody>
          <a:bodyPr wrap="square" rtlCol="0">
            <a:spAutoFit/>
          </a:bodyPr>
          <a:lstStyle/>
          <a:p>
            <a:r>
              <a:rPr lang="en-IN" dirty="0" smtClean="0"/>
              <a:t>Your teacher  at the feet of the statue of </a:t>
            </a:r>
            <a:r>
              <a:rPr lang="en-IN" dirty="0" err="1" smtClean="0"/>
              <a:t>Wöhler</a:t>
            </a:r>
            <a:r>
              <a:rPr lang="en-IN" dirty="0" smtClean="0"/>
              <a:t> at  </a:t>
            </a:r>
            <a:r>
              <a:rPr lang="en-IN" dirty="0" err="1" smtClean="0"/>
              <a:t>Göttingen</a:t>
            </a:r>
            <a:r>
              <a:rPr lang="en-IN" dirty="0" smtClean="0"/>
              <a:t>, </a:t>
            </a:r>
            <a:r>
              <a:rPr lang="en-IN" dirty="0" smtClean="0"/>
              <a:t>Germany </a:t>
            </a:r>
            <a:r>
              <a:rPr lang="en-IN" dirty="0" smtClean="0">
                <a:sym typeface="Wingdings" panose="05000000000000000000" pitchFamily="2" charset="2"/>
              </a:rPr>
              <a:t></a:t>
            </a:r>
            <a:r>
              <a:rPr lang="en-IN" dirty="0" smtClean="0"/>
              <a:t> </a:t>
            </a:r>
            <a:endParaRPr lang="en-IN" dirty="0"/>
          </a:p>
        </p:txBody>
      </p:sp>
      <p:pic>
        <p:nvPicPr>
          <p:cNvPr id="31746" name="Picture 2" descr="Friedrich Wöhler Lith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21648" y="858130"/>
            <a:ext cx="2870352" cy="32219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70494" y="4922272"/>
            <a:ext cx="4988859" cy="646331"/>
          </a:xfrm>
          <a:prstGeom prst="rect">
            <a:avLst/>
          </a:prstGeom>
          <a:noFill/>
        </p:spPr>
        <p:txBody>
          <a:bodyPr wrap="square" rtlCol="0">
            <a:spAutoFit/>
          </a:bodyPr>
          <a:lstStyle/>
          <a:p>
            <a:r>
              <a:rPr lang="en-IN" dirty="0" smtClean="0"/>
              <a:t> Beryllium,  Yttrium,  pure Al, </a:t>
            </a:r>
            <a:r>
              <a:rPr lang="en-IN" dirty="0" err="1" smtClean="0"/>
              <a:t>Silane</a:t>
            </a:r>
            <a:r>
              <a:rPr lang="en-IN" dirty="0" smtClean="0"/>
              <a:t>, </a:t>
            </a:r>
            <a:r>
              <a:rPr lang="en-IN" dirty="0" err="1" smtClean="0"/>
              <a:t>SiC</a:t>
            </a:r>
            <a:r>
              <a:rPr lang="en-IN" dirty="0" smtClean="0"/>
              <a:t>, Silicon nitride, BN, CaC2,  N3P3Cl6, etc…..</a:t>
            </a:r>
            <a:endParaRPr lang="en-IN"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16" y="0"/>
            <a:ext cx="4429835" cy="6574673"/>
          </a:xfrm>
          <a:prstGeom prst="rect">
            <a:avLst/>
          </a:prstGeom>
        </p:spPr>
      </p:pic>
    </p:spTree>
    <p:extLst>
      <p:ext uri="{BB962C8B-B14F-4D97-AF65-F5344CB8AC3E}">
        <p14:creationId xmlns:p14="http://schemas.microsoft.com/office/powerpoint/2010/main" val="3222958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743199" y="1969476"/>
            <a:ext cx="1310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3" name="Object 2"/>
          <p:cNvGraphicFramePr>
            <a:graphicFrameLocks noChangeAspect="1"/>
          </p:cNvGraphicFramePr>
          <p:nvPr>
            <p:extLst>
              <p:ext uri="{D42A27DB-BD31-4B8C-83A1-F6EECF244321}">
                <p14:modId xmlns:p14="http://schemas.microsoft.com/office/powerpoint/2010/main" val="898693659"/>
              </p:ext>
            </p:extLst>
          </p:nvPr>
        </p:nvGraphicFramePr>
        <p:xfrm>
          <a:off x="7011568" y="611520"/>
          <a:ext cx="5005388" cy="1895475"/>
        </p:xfrm>
        <a:graphic>
          <a:graphicData uri="http://schemas.openxmlformats.org/presentationml/2006/ole">
            <mc:AlternateContent xmlns:mc="http://schemas.openxmlformats.org/markup-compatibility/2006">
              <mc:Choice xmlns:v="urn:schemas-microsoft-com:vml" Requires="v">
                <p:oleObj spid="_x0000_s8368" name="CS ChemDraw Drawing" r:id="rId3" imgW="2722947" imgH="1035851" progId="ChemDraw.Document.6.0">
                  <p:embed/>
                </p:oleObj>
              </mc:Choice>
              <mc:Fallback>
                <p:oleObj name="CS ChemDraw Drawing" r:id="rId3" imgW="2722947" imgH="1035851" progId="ChemDraw.Document.6.0">
                  <p:embed/>
                  <p:pic>
                    <p:nvPicPr>
                      <p:cNvPr id="0" name="Object 1"/>
                      <p:cNvPicPr>
                        <a:picLocks noChangeAspect="1" noChangeArrowheads="1"/>
                      </p:cNvPicPr>
                      <p:nvPr/>
                    </p:nvPicPr>
                    <p:blipFill>
                      <a:blip r:embed="rId4"/>
                      <a:srcRect/>
                      <a:stretch>
                        <a:fillRect/>
                      </a:stretch>
                    </p:blipFill>
                    <p:spPr bwMode="auto">
                      <a:xfrm>
                        <a:off x="7011568" y="611520"/>
                        <a:ext cx="5005388" cy="1895475"/>
                      </a:xfrm>
                      <a:prstGeom prst="rect">
                        <a:avLst/>
                      </a:prstGeom>
                      <a:noFill/>
                    </p:spPr>
                  </p:pic>
                </p:oleObj>
              </mc:Fallback>
            </mc:AlternateContent>
          </a:graphicData>
        </a:graphic>
      </p:graphicFrame>
      <p:sp>
        <p:nvSpPr>
          <p:cNvPr id="4" name="AutoShape 4" descr="Image result for diesel exhaust flui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198" name="Picture 6" descr="Image result for diesel exhaust flui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77" r="12960"/>
          <a:stretch/>
        </p:blipFill>
        <p:spPr bwMode="auto">
          <a:xfrm>
            <a:off x="4744346" y="-106346"/>
            <a:ext cx="2180494" cy="294014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diesel exhaust flui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33803"/>
            <a:ext cx="7385538" cy="3937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8697" y="95869"/>
            <a:ext cx="3305076" cy="523220"/>
          </a:xfrm>
          <a:prstGeom prst="rect">
            <a:avLst/>
          </a:prstGeom>
          <a:noFill/>
        </p:spPr>
        <p:txBody>
          <a:bodyPr wrap="square" rtlCol="0">
            <a:spAutoFit/>
          </a:bodyPr>
          <a:lstStyle/>
          <a:p>
            <a:r>
              <a:rPr lang="en-IN" sz="2800" b="1" dirty="0" smtClean="0">
                <a:solidFill>
                  <a:srgbClr val="FF0000"/>
                </a:solidFill>
              </a:rPr>
              <a:t>Diesel Exhaust Fluid </a:t>
            </a:r>
            <a:endParaRPr lang="en-IN" sz="2800" b="1" dirty="0">
              <a:solidFill>
                <a:srgbClr val="FF0000"/>
              </a:solidFill>
            </a:endParaRPr>
          </a:p>
        </p:txBody>
      </p:sp>
      <p:pic>
        <p:nvPicPr>
          <p:cNvPr id="8203" name="Picture 11" descr="Image result for def tank in a vehic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9023" y="3413028"/>
            <a:ext cx="4367933" cy="29119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5575" y="558618"/>
            <a:ext cx="4552025" cy="2308324"/>
          </a:xfrm>
          <a:prstGeom prst="rect">
            <a:avLst/>
          </a:prstGeom>
          <a:solidFill>
            <a:srgbClr val="FFFF00"/>
          </a:solidFill>
        </p:spPr>
        <p:txBody>
          <a:bodyPr wrap="square">
            <a:spAutoFit/>
          </a:bodyPr>
          <a:lstStyle/>
          <a:p>
            <a:pPr algn="just"/>
            <a:r>
              <a:rPr lang="en-US" sz="2400" dirty="0" smtClean="0">
                <a:latin typeface="Times New Roman" panose="02020603050405020304" pitchFamily="18" charset="0"/>
                <a:ea typeface="Times New Roman" panose="02020603050405020304" pitchFamily="18" charset="0"/>
              </a:rPr>
              <a:t>A </a:t>
            </a:r>
            <a:r>
              <a:rPr lang="en-US" sz="2400" dirty="0">
                <a:latin typeface="Times New Roman" panose="02020603050405020304" pitchFamily="18" charset="0"/>
                <a:ea typeface="Times New Roman" panose="02020603050405020304" pitchFamily="18" charset="0"/>
              </a:rPr>
              <a:t>32.5% aqueous solution of urea in demineralized water  which is used as a consumable for  selective catalytic reduction of nitrogen oxides  in the diesel exhaust emission of diesel </a:t>
            </a:r>
            <a:r>
              <a:rPr lang="en-US" sz="2400" dirty="0" smtClean="0">
                <a:latin typeface="Times New Roman" panose="02020603050405020304" pitchFamily="18" charset="0"/>
                <a:ea typeface="Times New Roman" panose="02020603050405020304" pitchFamily="18" charset="0"/>
              </a:rPr>
              <a:t>engines</a:t>
            </a:r>
            <a:endParaRPr lang="en-IN" sz="2400" dirty="0"/>
          </a:p>
        </p:txBody>
      </p:sp>
    </p:spTree>
    <p:extLst>
      <p:ext uri="{BB962C8B-B14F-4D97-AF65-F5344CB8AC3E}">
        <p14:creationId xmlns:p14="http://schemas.microsoft.com/office/powerpoint/2010/main" val="4136278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7436" y="308847"/>
            <a:ext cx="9224682" cy="400110"/>
          </a:xfrm>
          <a:prstGeom prst="rect">
            <a:avLst/>
          </a:prstGeom>
        </p:spPr>
        <p:txBody>
          <a:bodyPr wrap="square">
            <a:spAutoFit/>
          </a:bodyPr>
          <a:lstStyle/>
          <a:p>
            <a:pPr algn="just"/>
            <a:r>
              <a:rPr lang="en-IN" sz="2000" b="1" dirty="0">
                <a:solidFill>
                  <a:srgbClr val="000000"/>
                </a:solidFill>
                <a:latin typeface="Arial" panose="020B0604020202020204" pitchFamily="34" charset="0"/>
              </a:rPr>
              <a:t>Selective Catalytic Reduction (SCR) for Nitrogen Oxide (</a:t>
            </a:r>
            <a:r>
              <a:rPr lang="en-IN" sz="2000" b="1" dirty="0" err="1">
                <a:solidFill>
                  <a:srgbClr val="000000"/>
                </a:solidFill>
                <a:latin typeface="Arial" panose="020B0604020202020204" pitchFamily="34" charset="0"/>
              </a:rPr>
              <a:t>NO</a:t>
            </a:r>
            <a:r>
              <a:rPr lang="en-IN" sz="2000" b="1" baseline="-25000" dirty="0" err="1">
                <a:solidFill>
                  <a:srgbClr val="000000"/>
                </a:solidFill>
                <a:latin typeface="Arial" panose="020B0604020202020204" pitchFamily="34" charset="0"/>
              </a:rPr>
              <a:t>x</a:t>
            </a:r>
            <a:r>
              <a:rPr lang="en-IN" sz="2000" b="1" dirty="0">
                <a:solidFill>
                  <a:srgbClr val="000000"/>
                </a:solidFill>
                <a:latin typeface="Arial" panose="020B0604020202020204" pitchFamily="34" charset="0"/>
              </a:rPr>
              <a:t>) Removal</a:t>
            </a:r>
            <a:endParaRPr lang="en-IN" sz="2000" b="1" i="0" dirty="0">
              <a:solidFill>
                <a:srgbClr val="000000"/>
              </a:solidFill>
              <a:effectLst/>
              <a:latin typeface="Arial" panose="020B0604020202020204" pitchFamily="34" charset="0"/>
            </a:endParaRPr>
          </a:p>
        </p:txBody>
      </p:sp>
      <p:sp>
        <p:nvSpPr>
          <p:cNvPr id="3" name="Rectangle 2"/>
          <p:cNvSpPr/>
          <p:nvPr/>
        </p:nvSpPr>
        <p:spPr>
          <a:xfrm>
            <a:off x="443751" y="767458"/>
            <a:ext cx="11053484" cy="1200329"/>
          </a:xfrm>
          <a:prstGeom prst="rect">
            <a:avLst/>
          </a:prstGeom>
        </p:spPr>
        <p:txBody>
          <a:bodyPr wrap="square">
            <a:spAutoFit/>
          </a:bodyPr>
          <a:lstStyle/>
          <a:p>
            <a:pPr algn="just"/>
            <a:r>
              <a:rPr lang="en-IN" dirty="0">
                <a:solidFill>
                  <a:srgbClr val="222222"/>
                </a:solidFill>
                <a:latin typeface="Arial" panose="020B0604020202020204" pitchFamily="34" charset="0"/>
              </a:rPr>
              <a:t>The SCR process is one of catalytic reactions, where single metal oxide, mixed metal oxides and supported metal oxides, and pure or metal-exchanged zeolites catalysts are generally used to convert nitrogen oxides (</a:t>
            </a:r>
            <a:r>
              <a:rPr lang="en-IN" dirty="0" err="1">
                <a:solidFill>
                  <a:srgbClr val="222222"/>
                </a:solidFill>
                <a:latin typeface="Arial" panose="020B0604020202020204" pitchFamily="34" charset="0"/>
              </a:rPr>
              <a:t>NO</a:t>
            </a:r>
            <a:r>
              <a:rPr lang="en-IN" baseline="-25000" dirty="0" err="1">
                <a:solidFill>
                  <a:srgbClr val="222222"/>
                </a:solidFill>
                <a:latin typeface="Arial" panose="020B0604020202020204" pitchFamily="34" charset="0"/>
              </a:rPr>
              <a:t>x</a:t>
            </a:r>
            <a:r>
              <a:rPr lang="en-IN" dirty="0">
                <a:solidFill>
                  <a:srgbClr val="222222"/>
                </a:solidFill>
                <a:latin typeface="Arial" panose="020B0604020202020204" pitchFamily="34" charset="0"/>
              </a:rPr>
              <a:t>) into nitrogen molecule (N</a:t>
            </a:r>
            <a:r>
              <a:rPr lang="en-IN" baseline="-25000" dirty="0">
                <a:solidFill>
                  <a:srgbClr val="222222"/>
                </a:solidFill>
                <a:latin typeface="Arial" panose="020B0604020202020204" pitchFamily="34" charset="0"/>
              </a:rPr>
              <a:t>2</a:t>
            </a:r>
            <a:r>
              <a:rPr lang="en-IN" dirty="0">
                <a:solidFill>
                  <a:srgbClr val="222222"/>
                </a:solidFill>
                <a:latin typeface="Arial" panose="020B0604020202020204" pitchFamily="34" charset="0"/>
              </a:rPr>
              <a:t>) and water (H</a:t>
            </a:r>
            <a:r>
              <a:rPr lang="en-IN" baseline="-25000" dirty="0">
                <a:solidFill>
                  <a:srgbClr val="222222"/>
                </a:solidFill>
                <a:latin typeface="Arial" panose="020B0604020202020204" pitchFamily="34" charset="0"/>
              </a:rPr>
              <a:t>2</a:t>
            </a:r>
            <a:r>
              <a:rPr lang="en-IN" dirty="0">
                <a:solidFill>
                  <a:srgbClr val="222222"/>
                </a:solidFill>
                <a:latin typeface="Arial" panose="020B0604020202020204" pitchFamily="34" charset="0"/>
              </a:rPr>
              <a:t>O), which are harmless not only to human being but also the environment, by using suitable reducing agents such as ammonia, urea, hydrocarbon and hydrogen </a:t>
            </a:r>
            <a:endParaRPr lang="en-IN" dirty="0"/>
          </a:p>
        </p:txBody>
      </p:sp>
      <p:pic>
        <p:nvPicPr>
          <p:cNvPr id="20482" name="Picture 2" descr="Catalysts 10 00052 g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8338" y="2072702"/>
            <a:ext cx="4797233" cy="27877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67320" y="5057709"/>
            <a:ext cx="4624680" cy="1569660"/>
          </a:xfrm>
          <a:prstGeom prst="rect">
            <a:avLst/>
          </a:prstGeom>
        </p:spPr>
        <p:txBody>
          <a:bodyPr wrap="square">
            <a:spAutoFit/>
          </a:bodyPr>
          <a:lstStyle/>
          <a:p>
            <a:pPr algn="just"/>
            <a:r>
              <a:rPr lang="en-IN" sz="1600" dirty="0">
                <a:solidFill>
                  <a:srgbClr val="222222"/>
                </a:solidFill>
                <a:latin typeface="Arial" panose="020B0604020202020204" pitchFamily="34" charset="0"/>
              </a:rPr>
              <a:t>The order of catalyst activities according to the reaction is:</a:t>
            </a:r>
          </a:p>
          <a:p>
            <a:pPr algn="just"/>
            <a:r>
              <a:rPr lang="en-IN" sz="1600" dirty="0">
                <a:solidFill>
                  <a:srgbClr val="222222"/>
                </a:solidFill>
                <a:latin typeface="Arial" panose="020B0604020202020204" pitchFamily="34" charset="0"/>
              </a:rPr>
              <a:t>Urea </a:t>
            </a:r>
            <a:r>
              <a:rPr lang="en-IN" sz="1600" dirty="0" err="1">
                <a:solidFill>
                  <a:srgbClr val="222222"/>
                </a:solidFill>
                <a:latin typeface="Arial" panose="020B0604020202020204" pitchFamily="34" charset="0"/>
              </a:rPr>
              <a:t>thermolysis</a:t>
            </a:r>
            <a:r>
              <a:rPr lang="en-IN" sz="1600" dirty="0">
                <a:solidFill>
                  <a:srgbClr val="222222"/>
                </a:solidFill>
                <a:latin typeface="Arial" panose="020B0604020202020204" pitchFamily="34" charset="0"/>
              </a:rPr>
              <a:t>: TiO</a:t>
            </a:r>
            <a:r>
              <a:rPr lang="en-IN" sz="1600" baseline="-25000" dirty="0">
                <a:solidFill>
                  <a:srgbClr val="222222"/>
                </a:solidFill>
                <a:latin typeface="Arial" panose="020B0604020202020204" pitchFamily="34" charset="0"/>
              </a:rPr>
              <a:t>2</a:t>
            </a:r>
            <a:r>
              <a:rPr lang="en-IN" sz="1600" dirty="0">
                <a:solidFill>
                  <a:srgbClr val="222222"/>
                </a:solidFill>
                <a:latin typeface="Arial" panose="020B0604020202020204" pitchFamily="34" charset="0"/>
              </a:rPr>
              <a:t> &gt; H-ZSM-5 ≈ Al</a:t>
            </a:r>
            <a:r>
              <a:rPr lang="en-IN" sz="1600" baseline="-25000" dirty="0">
                <a:solidFill>
                  <a:srgbClr val="222222"/>
                </a:solidFill>
                <a:latin typeface="Arial" panose="020B0604020202020204" pitchFamily="34" charset="0"/>
              </a:rPr>
              <a:t>2</a:t>
            </a:r>
            <a:r>
              <a:rPr lang="en-IN" sz="1600" dirty="0">
                <a:solidFill>
                  <a:srgbClr val="222222"/>
                </a:solidFill>
                <a:latin typeface="Arial" panose="020B0604020202020204" pitchFamily="34" charset="0"/>
              </a:rPr>
              <a:t>O</a:t>
            </a:r>
            <a:r>
              <a:rPr lang="en-IN" sz="1600" baseline="-25000" dirty="0">
                <a:solidFill>
                  <a:srgbClr val="222222"/>
                </a:solidFill>
                <a:latin typeface="Arial" panose="020B0604020202020204" pitchFamily="34" charset="0"/>
              </a:rPr>
              <a:t>3</a:t>
            </a:r>
            <a:r>
              <a:rPr lang="en-IN" sz="1600" dirty="0">
                <a:solidFill>
                  <a:srgbClr val="222222"/>
                </a:solidFill>
                <a:latin typeface="Arial" panose="020B0604020202020204" pitchFamily="34" charset="0"/>
              </a:rPr>
              <a:t> &gt; ZrO</a:t>
            </a:r>
            <a:r>
              <a:rPr lang="en-IN" sz="1600" baseline="-25000" dirty="0">
                <a:solidFill>
                  <a:srgbClr val="222222"/>
                </a:solidFill>
                <a:latin typeface="Arial" panose="020B0604020202020204" pitchFamily="34" charset="0"/>
              </a:rPr>
              <a:t>2</a:t>
            </a:r>
            <a:r>
              <a:rPr lang="en-IN" sz="1600" dirty="0">
                <a:solidFill>
                  <a:srgbClr val="222222"/>
                </a:solidFill>
                <a:latin typeface="Arial" panose="020B0604020202020204" pitchFamily="34" charset="0"/>
              </a:rPr>
              <a:t> &gt; SiO</a:t>
            </a:r>
            <a:r>
              <a:rPr lang="en-IN" sz="1600" baseline="-25000" dirty="0">
                <a:solidFill>
                  <a:srgbClr val="222222"/>
                </a:solidFill>
                <a:latin typeface="Arial" panose="020B0604020202020204" pitchFamily="34" charset="0"/>
              </a:rPr>
              <a:t>2</a:t>
            </a:r>
            <a:endParaRPr lang="en-IN" sz="1600" dirty="0">
              <a:solidFill>
                <a:srgbClr val="222222"/>
              </a:solidFill>
              <a:latin typeface="Arial" panose="020B0604020202020204" pitchFamily="34" charset="0"/>
            </a:endParaRPr>
          </a:p>
          <a:p>
            <a:pPr algn="just"/>
            <a:r>
              <a:rPr lang="en-IN" sz="1600" dirty="0">
                <a:solidFill>
                  <a:srgbClr val="222222"/>
                </a:solidFill>
                <a:latin typeface="Arial" panose="020B0604020202020204" pitchFamily="34" charset="0"/>
              </a:rPr>
              <a:t>Urea hydrolysis: ZrO</a:t>
            </a:r>
            <a:r>
              <a:rPr lang="en-IN" sz="1600" baseline="-25000" dirty="0">
                <a:solidFill>
                  <a:srgbClr val="222222"/>
                </a:solidFill>
                <a:latin typeface="Arial" panose="020B0604020202020204" pitchFamily="34" charset="0"/>
              </a:rPr>
              <a:t>2</a:t>
            </a:r>
            <a:r>
              <a:rPr lang="en-IN" sz="1600" dirty="0">
                <a:solidFill>
                  <a:srgbClr val="222222"/>
                </a:solidFill>
                <a:latin typeface="Arial" panose="020B0604020202020204" pitchFamily="34" charset="0"/>
              </a:rPr>
              <a:t> &gt; TiO</a:t>
            </a:r>
            <a:r>
              <a:rPr lang="en-IN" sz="1600" baseline="-25000" dirty="0">
                <a:solidFill>
                  <a:srgbClr val="222222"/>
                </a:solidFill>
                <a:latin typeface="Arial" panose="020B0604020202020204" pitchFamily="34" charset="0"/>
              </a:rPr>
              <a:t>2</a:t>
            </a:r>
            <a:r>
              <a:rPr lang="en-IN" sz="1600" dirty="0">
                <a:solidFill>
                  <a:srgbClr val="222222"/>
                </a:solidFill>
                <a:latin typeface="Arial" panose="020B0604020202020204" pitchFamily="34" charset="0"/>
              </a:rPr>
              <a:t> &gt; Al</a:t>
            </a:r>
            <a:r>
              <a:rPr lang="en-IN" sz="1600" baseline="-25000" dirty="0">
                <a:solidFill>
                  <a:srgbClr val="222222"/>
                </a:solidFill>
                <a:latin typeface="Arial" panose="020B0604020202020204" pitchFamily="34" charset="0"/>
              </a:rPr>
              <a:t>2</a:t>
            </a:r>
            <a:r>
              <a:rPr lang="en-IN" sz="1600" dirty="0">
                <a:solidFill>
                  <a:srgbClr val="222222"/>
                </a:solidFill>
                <a:latin typeface="Arial" panose="020B0604020202020204" pitchFamily="34" charset="0"/>
              </a:rPr>
              <a:t>O</a:t>
            </a:r>
            <a:r>
              <a:rPr lang="en-IN" sz="1600" baseline="-25000" dirty="0">
                <a:solidFill>
                  <a:srgbClr val="222222"/>
                </a:solidFill>
                <a:latin typeface="Arial" panose="020B0604020202020204" pitchFamily="34" charset="0"/>
              </a:rPr>
              <a:t>3</a:t>
            </a:r>
            <a:r>
              <a:rPr lang="en-IN" sz="1600" dirty="0">
                <a:solidFill>
                  <a:srgbClr val="222222"/>
                </a:solidFill>
                <a:latin typeface="Arial" panose="020B0604020202020204" pitchFamily="34" charset="0"/>
              </a:rPr>
              <a:t> &gt; H-ZSM-5 &gt; SiO</a:t>
            </a:r>
            <a:r>
              <a:rPr lang="en-IN" sz="1600" baseline="-25000" dirty="0">
                <a:solidFill>
                  <a:srgbClr val="222222"/>
                </a:solidFill>
                <a:latin typeface="Arial" panose="020B0604020202020204" pitchFamily="34" charset="0"/>
              </a:rPr>
              <a:t>2</a:t>
            </a:r>
            <a:endParaRPr lang="en-IN" sz="1600" b="0" i="0" dirty="0">
              <a:solidFill>
                <a:srgbClr val="222222"/>
              </a:solidFill>
              <a:effectLst/>
              <a:latin typeface="Arial" panose="020B0604020202020204" pitchFamily="34" charset="0"/>
            </a:endParaRPr>
          </a:p>
        </p:txBody>
      </p:sp>
      <p:pic>
        <p:nvPicPr>
          <p:cNvPr id="20484" name="Picture 4" descr="Catalysts 10 00052 g0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952" y="2042697"/>
            <a:ext cx="4948519" cy="29340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233" y="4965376"/>
            <a:ext cx="7355543" cy="1754326"/>
          </a:xfrm>
          <a:prstGeom prst="rect">
            <a:avLst/>
          </a:prstGeom>
        </p:spPr>
        <p:txBody>
          <a:bodyPr wrap="square">
            <a:spAutoFit/>
          </a:bodyPr>
          <a:lstStyle/>
          <a:p>
            <a:r>
              <a:rPr lang="en-IN" dirty="0" smtClean="0">
                <a:solidFill>
                  <a:srgbClr val="222222"/>
                </a:solidFill>
                <a:latin typeface="Arial" panose="020B0604020202020204" pitchFamily="34" charset="0"/>
              </a:rPr>
              <a:t>Figure shows  </a:t>
            </a:r>
            <a:r>
              <a:rPr lang="en-IN" dirty="0">
                <a:solidFill>
                  <a:srgbClr val="222222"/>
                </a:solidFill>
                <a:latin typeface="Arial" panose="020B0604020202020204" pitchFamily="34" charset="0"/>
              </a:rPr>
              <a:t>urea decomposition reaction to ammonia and </a:t>
            </a:r>
            <a:r>
              <a:rPr lang="en-IN" dirty="0" err="1">
                <a:solidFill>
                  <a:srgbClr val="222222"/>
                </a:solidFill>
                <a:latin typeface="Arial" panose="020B0604020202020204" pitchFamily="34" charset="0"/>
              </a:rPr>
              <a:t>isocyanic</a:t>
            </a:r>
            <a:r>
              <a:rPr lang="en-IN" dirty="0">
                <a:solidFill>
                  <a:srgbClr val="222222"/>
                </a:solidFill>
                <a:latin typeface="Arial" panose="020B0604020202020204" pitchFamily="34" charset="0"/>
              </a:rPr>
              <a:t> acid (HNCO), which usually occurs under thermal reaction even without any </a:t>
            </a:r>
            <a:r>
              <a:rPr lang="en-IN" dirty="0" smtClean="0">
                <a:solidFill>
                  <a:srgbClr val="222222"/>
                </a:solidFill>
                <a:latin typeface="Arial" panose="020B0604020202020204" pitchFamily="34" charset="0"/>
              </a:rPr>
              <a:t>catalysts, </a:t>
            </a:r>
            <a:r>
              <a:rPr lang="en-IN" dirty="0">
                <a:solidFill>
                  <a:srgbClr val="222222"/>
                </a:solidFill>
                <a:latin typeface="Arial" panose="020B0604020202020204" pitchFamily="34" charset="0"/>
              </a:rPr>
              <a:t>along with two </a:t>
            </a:r>
            <a:r>
              <a:rPr lang="en-IN" dirty="0" err="1">
                <a:solidFill>
                  <a:srgbClr val="222222"/>
                </a:solidFill>
                <a:latin typeface="Arial" panose="020B0604020202020204" pitchFamily="34" charset="0"/>
              </a:rPr>
              <a:t>byproducts</a:t>
            </a:r>
            <a:r>
              <a:rPr lang="en-IN" dirty="0">
                <a:solidFill>
                  <a:srgbClr val="222222"/>
                </a:solidFill>
                <a:latin typeface="Arial" panose="020B0604020202020204" pitchFamily="34" charset="0"/>
              </a:rPr>
              <a:t> namely biuret and </a:t>
            </a:r>
            <a:r>
              <a:rPr lang="en-IN" dirty="0" err="1">
                <a:solidFill>
                  <a:srgbClr val="222222"/>
                </a:solidFill>
                <a:latin typeface="Arial" panose="020B0604020202020204" pitchFamily="34" charset="0"/>
              </a:rPr>
              <a:t>cyanuric</a:t>
            </a:r>
            <a:r>
              <a:rPr lang="en-IN" dirty="0">
                <a:solidFill>
                  <a:srgbClr val="222222"/>
                </a:solidFill>
                <a:latin typeface="Arial" panose="020B0604020202020204" pitchFamily="34" charset="0"/>
              </a:rPr>
              <a:t> acid at moderate temperature of 300 °C. HNCO is a stable intermediate species in the gas phase but </a:t>
            </a:r>
            <a:r>
              <a:rPr lang="en-IN" dirty="0" err="1">
                <a:solidFill>
                  <a:srgbClr val="222222"/>
                </a:solidFill>
                <a:latin typeface="Arial" panose="020B0604020202020204" pitchFamily="34" charset="0"/>
              </a:rPr>
              <a:t>hydrolyzes</a:t>
            </a:r>
            <a:r>
              <a:rPr lang="en-IN" dirty="0">
                <a:solidFill>
                  <a:srgbClr val="222222"/>
                </a:solidFill>
                <a:latin typeface="Arial" panose="020B0604020202020204" pitchFamily="34" charset="0"/>
              </a:rPr>
              <a:t> to NH</a:t>
            </a:r>
            <a:r>
              <a:rPr lang="en-IN" baseline="-25000" dirty="0">
                <a:solidFill>
                  <a:srgbClr val="222222"/>
                </a:solidFill>
                <a:latin typeface="Arial" panose="020B0604020202020204" pitchFamily="34" charset="0"/>
              </a:rPr>
              <a:t>3</a:t>
            </a:r>
            <a:r>
              <a:rPr lang="en-IN" dirty="0">
                <a:solidFill>
                  <a:srgbClr val="222222"/>
                </a:solidFill>
                <a:latin typeface="Arial" panose="020B0604020202020204" pitchFamily="34" charset="0"/>
              </a:rPr>
              <a:t> and CO</a:t>
            </a:r>
            <a:r>
              <a:rPr lang="en-IN" baseline="-25000" dirty="0">
                <a:solidFill>
                  <a:srgbClr val="222222"/>
                </a:solidFill>
                <a:latin typeface="Arial" panose="020B0604020202020204" pitchFamily="34" charset="0"/>
              </a:rPr>
              <a:t>2</a:t>
            </a:r>
            <a:r>
              <a:rPr lang="en-IN" dirty="0">
                <a:solidFill>
                  <a:srgbClr val="222222"/>
                </a:solidFill>
                <a:latin typeface="Arial" panose="020B0604020202020204" pitchFamily="34" charset="0"/>
              </a:rPr>
              <a:t> on the TiO</a:t>
            </a:r>
            <a:r>
              <a:rPr lang="en-IN" baseline="-25000" dirty="0">
                <a:solidFill>
                  <a:srgbClr val="222222"/>
                </a:solidFill>
                <a:latin typeface="Arial" panose="020B0604020202020204" pitchFamily="34" charset="0"/>
              </a:rPr>
              <a:t>2</a:t>
            </a:r>
            <a:r>
              <a:rPr lang="en-IN" dirty="0">
                <a:solidFill>
                  <a:srgbClr val="222222"/>
                </a:solidFill>
                <a:latin typeface="Arial" panose="020B0604020202020204" pitchFamily="34" charset="0"/>
              </a:rPr>
              <a:t>/ZrO</a:t>
            </a:r>
            <a:r>
              <a:rPr lang="en-IN" baseline="-25000" dirty="0">
                <a:solidFill>
                  <a:srgbClr val="222222"/>
                </a:solidFill>
                <a:latin typeface="Arial" panose="020B0604020202020204" pitchFamily="34" charset="0"/>
              </a:rPr>
              <a:t>2</a:t>
            </a:r>
            <a:r>
              <a:rPr lang="en-IN" dirty="0">
                <a:solidFill>
                  <a:srgbClr val="222222"/>
                </a:solidFill>
                <a:latin typeface="Arial" panose="020B0604020202020204" pitchFamily="34" charset="0"/>
              </a:rPr>
              <a:t>-based SCR catalyst. </a:t>
            </a:r>
            <a:endParaRPr lang="en-IN" dirty="0"/>
          </a:p>
        </p:txBody>
      </p:sp>
    </p:spTree>
    <p:extLst>
      <p:ext uri="{BB962C8B-B14F-4D97-AF65-F5344CB8AC3E}">
        <p14:creationId xmlns:p14="http://schemas.microsoft.com/office/powerpoint/2010/main" val="2452612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e Concept of Chemical Equilibri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3615" y="1827361"/>
            <a:ext cx="5388383" cy="215413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hemical Formulas And Molecule Model Of Nitrogen Oxide Nitric Oxide No Nitrogen  Dioxide No2 Nitrous Oxide N2o Dinitrogen Trioxide N2o3 Dinitrogen Tetroxide  N2o4 Dinitrogen Pentoxide N2o5 Stock Illustration - Download Image Now -"/>
          <p:cNvPicPr>
            <a:picLocks noChangeAspect="1" noChangeArrowheads="1"/>
          </p:cNvPicPr>
          <p:nvPr/>
        </p:nvPicPr>
        <p:blipFill rotWithShape="1">
          <a:blip r:embed="rId3">
            <a:extLst>
              <a:ext uri="{28A0092B-C50C-407E-A947-70E740481C1C}">
                <a14:useLocalDpi xmlns:a14="http://schemas.microsoft.com/office/drawing/2010/main" val="0"/>
              </a:ext>
            </a:extLst>
          </a:blip>
          <a:srcRect t="10820"/>
          <a:stretch/>
        </p:blipFill>
        <p:spPr bwMode="auto">
          <a:xfrm>
            <a:off x="140040" y="892400"/>
            <a:ext cx="6274223" cy="559534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ile:Beautiful nitrogen trioxide2.jpg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719" y="4289321"/>
            <a:ext cx="1801399" cy="2404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42684" y="6168605"/>
            <a:ext cx="1741142" cy="369332"/>
          </a:xfrm>
          <a:prstGeom prst="rect">
            <a:avLst/>
          </a:prstGeom>
          <a:noFill/>
        </p:spPr>
        <p:txBody>
          <a:bodyPr wrap="square" rtlCol="0">
            <a:spAutoFit/>
          </a:bodyPr>
          <a:lstStyle/>
          <a:p>
            <a:r>
              <a:rPr lang="en-IN" dirty="0" smtClean="0"/>
              <a:t>N</a:t>
            </a:r>
            <a:r>
              <a:rPr lang="en-IN" baseline="-25000" dirty="0" smtClean="0"/>
              <a:t>2</a:t>
            </a:r>
            <a:r>
              <a:rPr lang="en-IN" dirty="0" smtClean="0"/>
              <a:t>O</a:t>
            </a:r>
            <a:r>
              <a:rPr lang="en-IN" baseline="-25000" dirty="0" smtClean="0"/>
              <a:t>3 </a:t>
            </a:r>
            <a:r>
              <a:rPr lang="en-IN" dirty="0" err="1" smtClean="0"/>
              <a:t>b.p</a:t>
            </a:r>
            <a:r>
              <a:rPr lang="en-IN" dirty="0" smtClean="0"/>
              <a:t>. 3.5  °C</a:t>
            </a:r>
            <a:endParaRPr lang="en-IN" dirty="0"/>
          </a:p>
        </p:txBody>
      </p:sp>
      <p:sp>
        <p:nvSpPr>
          <p:cNvPr id="4" name="TextBox 3"/>
          <p:cNvSpPr txBox="1"/>
          <p:nvPr/>
        </p:nvSpPr>
        <p:spPr>
          <a:xfrm>
            <a:off x="2299447" y="86823"/>
            <a:ext cx="4504170" cy="584775"/>
          </a:xfrm>
          <a:prstGeom prst="rect">
            <a:avLst/>
          </a:prstGeom>
          <a:noFill/>
        </p:spPr>
        <p:txBody>
          <a:bodyPr wrap="square" rtlCol="0">
            <a:spAutoFit/>
          </a:bodyPr>
          <a:lstStyle/>
          <a:p>
            <a:pPr algn="ctr"/>
            <a:r>
              <a:rPr lang="en-IN" sz="3200" dirty="0" smtClean="0"/>
              <a:t>Oxides of Nitrogen</a:t>
            </a:r>
            <a:endParaRPr lang="en-IN" sz="3200" dirty="0"/>
          </a:p>
        </p:txBody>
      </p:sp>
      <p:sp>
        <p:nvSpPr>
          <p:cNvPr id="5" name="Rectangle 4"/>
          <p:cNvSpPr/>
          <p:nvPr/>
        </p:nvSpPr>
        <p:spPr>
          <a:xfrm>
            <a:off x="6803615" y="196119"/>
            <a:ext cx="4961965" cy="1477328"/>
          </a:xfrm>
          <a:prstGeom prst="rect">
            <a:avLst/>
          </a:prstGeom>
        </p:spPr>
        <p:txBody>
          <a:bodyPr wrap="square">
            <a:spAutoFit/>
          </a:bodyPr>
          <a:lstStyle/>
          <a:p>
            <a:pPr algn="just"/>
            <a:r>
              <a:rPr lang="en-US" dirty="0">
                <a:latin typeface="Times New Roman" panose="02020603050405020304" pitchFamily="18" charset="0"/>
                <a:ea typeface="Times New Roman" panose="02020603050405020304" pitchFamily="18" charset="0"/>
              </a:rPr>
              <a:t>N</a:t>
            </a:r>
            <a:r>
              <a:rPr lang="en-US" baseline="-25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O, NO and NO</a:t>
            </a:r>
            <a:r>
              <a:rPr lang="en-US" baseline="-25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 are relatively more stable compared to the others. NO is paramagnetic in the gaseous phase and forms a weak dimer in liquid and solid phases mostly of the type ONNO which is diamagnetic. </a:t>
            </a:r>
            <a:endParaRPr lang="en-IN" dirty="0"/>
          </a:p>
        </p:txBody>
      </p:sp>
      <p:pic>
        <p:nvPicPr>
          <p:cNvPr id="14338" name="Picture 2" descr="Beautiful crystals of dinitrogen pentoxide (n2o5) I think this is the first  time they have been pictured but idk I'm probably wrong. : chemist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85809" y="4194216"/>
            <a:ext cx="1871086" cy="24947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648633" y="6249288"/>
            <a:ext cx="1745438" cy="369332"/>
          </a:xfrm>
          <a:prstGeom prst="rect">
            <a:avLst/>
          </a:prstGeom>
          <a:noFill/>
        </p:spPr>
        <p:txBody>
          <a:bodyPr wrap="square" rtlCol="0">
            <a:spAutoFit/>
          </a:bodyPr>
          <a:lstStyle/>
          <a:p>
            <a:r>
              <a:rPr lang="en-IN" dirty="0" smtClean="0"/>
              <a:t>N</a:t>
            </a:r>
            <a:r>
              <a:rPr lang="en-IN" baseline="-25000" dirty="0" smtClean="0"/>
              <a:t>2</a:t>
            </a:r>
            <a:r>
              <a:rPr lang="en-IN" dirty="0" smtClean="0"/>
              <a:t>O</a:t>
            </a:r>
            <a:r>
              <a:rPr lang="en-IN" baseline="-25000" dirty="0" smtClean="0"/>
              <a:t>5    </a:t>
            </a:r>
            <a:r>
              <a:rPr lang="en-IN" dirty="0" smtClean="0"/>
              <a:t>m.p</a:t>
            </a:r>
            <a:r>
              <a:rPr lang="en-IN" baseline="-25000" dirty="0" smtClean="0"/>
              <a:t>.</a:t>
            </a:r>
            <a:r>
              <a:rPr lang="en-IN" dirty="0" smtClean="0"/>
              <a:t>41 °C</a:t>
            </a:r>
            <a:endParaRPr lang="en-IN" baseline="-25000" dirty="0"/>
          </a:p>
        </p:txBody>
      </p:sp>
    </p:spTree>
    <p:extLst>
      <p:ext uri="{BB962C8B-B14F-4D97-AF65-F5344CB8AC3E}">
        <p14:creationId xmlns:p14="http://schemas.microsoft.com/office/powerpoint/2010/main" val="3240262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306" y="224188"/>
            <a:ext cx="10959353" cy="5324535"/>
          </a:xfrm>
          <a:prstGeom prst="rect">
            <a:avLst/>
          </a:prstGeom>
        </p:spPr>
        <p:txBody>
          <a:bodyPr wrap="square">
            <a:spAutoFit/>
          </a:bodyPr>
          <a:lstStyle/>
          <a:p>
            <a:pPr marL="342900" lvl="0" indent="-342900" algn="just">
              <a:spcAft>
                <a:spcPts val="0"/>
              </a:spcAft>
              <a:buFont typeface="Symbol" panose="05050102010706020507" pitchFamily="18" charset="2"/>
              <a:buChar char=""/>
            </a:pPr>
            <a:endParaRPr lang="en-US" sz="2000" i="1"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endParaRPr lang="en-US" sz="2000" i="1"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Rhizobia bacteria present on root nodules of leguminous plants convert atmospheric nitrogen  to ammonia which is further converted to soluble nitrates by nitrifying bacteria (Nitrogen fixation)</a:t>
            </a:r>
          </a:p>
          <a:p>
            <a:pPr marL="342900" lvl="0" indent="-342900" algn="just">
              <a:spcAft>
                <a:spcPts val="0"/>
              </a:spcAft>
              <a:buFont typeface="Symbol" panose="05050102010706020507" pitchFamily="18" charset="2"/>
              <a:buChar char=""/>
            </a:pPr>
            <a:endParaRPr lang="en-US" sz="2000" i="1"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Compounds </a:t>
            </a:r>
            <a:r>
              <a:rPr lang="en-US" sz="2000" i="1" dirty="0" smtClean="0">
                <a:latin typeface="Times New Roman" panose="02020603050405020304" pitchFamily="18" charset="0"/>
                <a:ea typeface="Times New Roman" panose="02020603050405020304" pitchFamily="18" charset="0"/>
              </a:rPr>
              <a:t>of nitrogen has three major industrial applications. Fertilizers (Ammonia, ammonium salts, Urea), explosives (organic nitro and </a:t>
            </a:r>
            <a:r>
              <a:rPr lang="en-US" sz="2000" i="1" dirty="0" err="1" smtClean="0">
                <a:latin typeface="Times New Roman" panose="02020603050405020304" pitchFamily="18" charset="0"/>
                <a:ea typeface="Times New Roman" panose="02020603050405020304" pitchFamily="18" charset="0"/>
              </a:rPr>
              <a:t>polynitrogen</a:t>
            </a:r>
            <a:r>
              <a:rPr lang="en-US" sz="2000" i="1" dirty="0" smtClean="0">
                <a:latin typeface="Times New Roman" panose="02020603050405020304" pitchFamily="18" charset="0"/>
                <a:ea typeface="Times New Roman" panose="02020603050405020304" pitchFamily="18" charset="0"/>
              </a:rPr>
              <a:t> compounds) and as an inhalation anesthetic (Nitrous oxide) </a:t>
            </a:r>
          </a:p>
          <a:p>
            <a:pPr marL="342900" lvl="0" indent="-342900" algn="just">
              <a:spcAft>
                <a:spcPts val="0"/>
              </a:spcAft>
              <a:buFont typeface="Symbol" panose="05050102010706020507" pitchFamily="18" charset="2"/>
              <a:buChar char=""/>
            </a:pPr>
            <a:endParaRPr lang="en-US" sz="2000" i="1" dirty="0" smtClean="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Nitric oxide, NO, which is produced  by the endothelium cells of blood vessels, acts as a vasodilator, relaxing blood vessels thereby increasing blood flow and reducing blood pressure.</a:t>
            </a:r>
          </a:p>
          <a:p>
            <a:pPr marL="342900" lvl="0" indent="-342900" algn="just">
              <a:spcAft>
                <a:spcPts val="0"/>
              </a:spcAft>
              <a:buFont typeface="Symbol" panose="05050102010706020507" pitchFamily="18" charset="2"/>
              <a:buChar char=""/>
            </a:pPr>
            <a:endParaRPr lang="en-IN" sz="2000"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Linear </a:t>
            </a:r>
            <a:r>
              <a:rPr lang="en-US" sz="2000" i="1" dirty="0" err="1" smtClean="0">
                <a:effectLst/>
                <a:latin typeface="Times New Roman" panose="02020603050405020304" pitchFamily="18" charset="0"/>
                <a:ea typeface="Times New Roman" panose="02020603050405020304" pitchFamily="18" charset="0"/>
              </a:rPr>
              <a:t>Azide</a:t>
            </a:r>
            <a:r>
              <a:rPr lang="en-US" sz="2000" i="1" dirty="0" smtClean="0">
                <a:effectLst/>
                <a:latin typeface="Times New Roman" panose="02020603050405020304" pitchFamily="18" charset="0"/>
                <a:ea typeface="Times New Roman" panose="02020603050405020304" pitchFamily="18" charset="0"/>
              </a:rPr>
              <a:t> (N</a:t>
            </a:r>
            <a:r>
              <a:rPr lang="en-US" sz="2000" i="1" baseline="-25000" dirty="0" smtClean="0">
                <a:effectLst/>
                <a:latin typeface="Times New Roman" panose="02020603050405020304" pitchFamily="18" charset="0"/>
                <a:ea typeface="Times New Roman" panose="02020603050405020304" pitchFamily="18" charset="0"/>
              </a:rPr>
              <a:t>3</a:t>
            </a:r>
            <a:r>
              <a:rPr lang="en-US" sz="2000" i="1" baseline="30000" dirty="0" smtClean="0">
                <a:effectLst/>
                <a:latin typeface="Times New Roman" panose="02020603050405020304" pitchFamily="18" charset="0"/>
                <a:ea typeface="Times New Roman" panose="02020603050405020304" pitchFamily="18" charset="0"/>
                <a:sym typeface="Symbol" panose="05050102010706020507" pitchFamily="18" charset="2"/>
              </a:rPr>
              <a:t></a:t>
            </a:r>
            <a:r>
              <a:rPr lang="en-US" sz="2000" i="1" dirty="0" smtClean="0">
                <a:effectLst/>
                <a:latin typeface="Times New Roman" panose="02020603050405020304" pitchFamily="18" charset="0"/>
                <a:ea typeface="Times New Roman" panose="02020603050405020304" pitchFamily="18" charset="0"/>
              </a:rPr>
              <a:t>),  bent  </a:t>
            </a:r>
            <a:r>
              <a:rPr lang="en-US" sz="2000" i="1" dirty="0" err="1" smtClean="0">
                <a:effectLst/>
                <a:latin typeface="Times New Roman" panose="02020603050405020304" pitchFamily="18" charset="0"/>
                <a:ea typeface="Times New Roman" panose="02020603050405020304" pitchFamily="18" charset="0"/>
              </a:rPr>
              <a:t>pentazenium</a:t>
            </a:r>
            <a:r>
              <a:rPr lang="en-US" sz="2000" i="1" dirty="0" smtClean="0">
                <a:effectLst/>
                <a:latin typeface="Times New Roman" panose="02020603050405020304" pitchFamily="18" charset="0"/>
                <a:ea typeface="Times New Roman" panose="02020603050405020304" pitchFamily="18" charset="0"/>
              </a:rPr>
              <a:t> (N</a:t>
            </a:r>
            <a:r>
              <a:rPr lang="en-US" sz="2000" i="1" baseline="-25000" dirty="0" smtClean="0">
                <a:effectLst/>
                <a:latin typeface="Times New Roman" panose="02020603050405020304" pitchFamily="18" charset="0"/>
                <a:ea typeface="Times New Roman" panose="02020603050405020304" pitchFamily="18" charset="0"/>
              </a:rPr>
              <a:t>5</a:t>
            </a:r>
            <a:r>
              <a:rPr lang="en-US" sz="2000" i="1" baseline="30000" dirty="0" smtClean="0">
                <a:effectLst/>
                <a:latin typeface="Times New Roman" panose="02020603050405020304" pitchFamily="18" charset="0"/>
                <a:ea typeface="Times New Roman" panose="02020603050405020304" pitchFamily="18" charset="0"/>
              </a:rPr>
              <a:t>+</a:t>
            </a:r>
            <a:r>
              <a:rPr lang="en-US" sz="2000" i="1" dirty="0" smtClean="0">
                <a:effectLst/>
                <a:latin typeface="Times New Roman" panose="02020603050405020304" pitchFamily="18" charset="0"/>
                <a:ea typeface="Times New Roman" panose="02020603050405020304" pitchFamily="18" charset="0"/>
              </a:rPr>
              <a:t>) and cyclic </a:t>
            </a:r>
            <a:r>
              <a:rPr lang="en-US" sz="2000" i="1" dirty="0" err="1" smtClean="0">
                <a:effectLst/>
                <a:latin typeface="Times New Roman" panose="02020603050405020304" pitchFamily="18" charset="0"/>
                <a:ea typeface="Times New Roman" panose="02020603050405020304" pitchFamily="18" charset="0"/>
              </a:rPr>
              <a:t>pentazolate</a:t>
            </a:r>
            <a:r>
              <a:rPr lang="en-US" sz="2000" i="1" dirty="0" smtClean="0">
                <a:effectLst/>
                <a:latin typeface="Times New Roman" panose="02020603050405020304" pitchFamily="18" charset="0"/>
                <a:ea typeface="Times New Roman" panose="02020603050405020304" pitchFamily="18" charset="0"/>
              </a:rPr>
              <a:t> (N</a:t>
            </a:r>
            <a:r>
              <a:rPr lang="en-US" sz="2000" i="1" baseline="-25000" dirty="0" smtClean="0">
                <a:effectLst/>
                <a:latin typeface="Times New Roman" panose="02020603050405020304" pitchFamily="18" charset="0"/>
                <a:ea typeface="Times New Roman" panose="02020603050405020304" pitchFamily="18" charset="0"/>
              </a:rPr>
              <a:t>5</a:t>
            </a:r>
            <a:r>
              <a:rPr lang="en-US" sz="2000" i="1" baseline="30000" dirty="0" smtClean="0">
                <a:latin typeface="Times New Roman" panose="02020603050405020304" pitchFamily="18" charset="0"/>
                <a:ea typeface="Times New Roman" panose="02020603050405020304" pitchFamily="18" charset="0"/>
                <a:sym typeface="Symbol" panose="05050102010706020507" pitchFamily="18" charset="2"/>
              </a:rPr>
              <a:t></a:t>
            </a:r>
            <a:r>
              <a:rPr lang="en-US" sz="2000" i="1" dirty="0" smtClean="0">
                <a:effectLst/>
                <a:latin typeface="Times New Roman" panose="02020603050405020304" pitchFamily="18" charset="0"/>
                <a:ea typeface="Times New Roman" panose="02020603050405020304" pitchFamily="18" charset="0"/>
              </a:rPr>
              <a:t>)  are </a:t>
            </a:r>
            <a:r>
              <a:rPr lang="en-US" sz="2000" i="1" dirty="0" err="1" smtClean="0">
                <a:effectLst/>
                <a:latin typeface="Times New Roman" panose="02020603050405020304" pitchFamily="18" charset="0"/>
                <a:ea typeface="Times New Roman" panose="02020603050405020304" pitchFamily="18" charset="0"/>
              </a:rPr>
              <a:t>polynitrogen</a:t>
            </a:r>
            <a:r>
              <a:rPr lang="en-US" sz="2000" i="1" dirty="0" smtClean="0">
                <a:effectLst/>
                <a:latin typeface="Times New Roman" panose="02020603050405020304" pitchFamily="18" charset="0"/>
                <a:ea typeface="Times New Roman" panose="02020603050405020304" pitchFamily="18" charset="0"/>
              </a:rPr>
              <a:t> compounds which are highly shock sensitive.</a:t>
            </a:r>
          </a:p>
          <a:p>
            <a:pPr marL="342900" lvl="0" indent="-342900" algn="just">
              <a:spcAft>
                <a:spcPts val="0"/>
              </a:spcAft>
              <a:buFont typeface="Symbol" panose="05050102010706020507" pitchFamily="18" charset="2"/>
              <a:buChar char=""/>
            </a:pPr>
            <a:endParaRPr lang="en-IN" sz="2000" dirty="0" smtClean="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000" i="1" dirty="0" smtClean="0">
                <a:effectLst/>
                <a:latin typeface="Times New Roman" panose="02020603050405020304" pitchFamily="18" charset="0"/>
                <a:ea typeface="Times New Roman" panose="02020603050405020304" pitchFamily="18" charset="0"/>
              </a:rPr>
              <a:t>The formation of the very strong N</a:t>
            </a:r>
            <a:r>
              <a:rPr lang="en-US" sz="2000" i="1" dirty="0" smtClean="0">
                <a:effectLst/>
                <a:latin typeface="Times New Roman" panose="02020603050405020304" pitchFamily="18" charset="0"/>
                <a:ea typeface="Times New Roman" panose="02020603050405020304" pitchFamily="18" charset="0"/>
                <a:sym typeface="Symbol" panose="05050102010706020507" pitchFamily="18" charset="2"/>
              </a:rPr>
              <a:t></a:t>
            </a:r>
            <a:r>
              <a:rPr lang="en-US" sz="2000" i="1" dirty="0" smtClean="0">
                <a:effectLst/>
                <a:latin typeface="Times New Roman" panose="02020603050405020304" pitchFamily="18" charset="0"/>
                <a:ea typeface="Times New Roman" panose="02020603050405020304" pitchFamily="18" charset="0"/>
              </a:rPr>
              <a:t>N is the main driving force behind the detonating property of all nitrogen based explosives. </a:t>
            </a:r>
            <a:endParaRPr lang="en-I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40140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767" y="2759218"/>
            <a:ext cx="6267807" cy="3785652"/>
          </a:xfrm>
          <a:prstGeom prst="rect">
            <a:avLst/>
          </a:prstGeom>
        </p:spPr>
        <p:txBody>
          <a:bodyPr wrap="square">
            <a:spAutoFit/>
          </a:bodyPr>
          <a:lstStyle/>
          <a:p>
            <a:pPr algn="just"/>
            <a:r>
              <a:rPr lang="en-US" sz="2000" dirty="0">
                <a:latin typeface="Times New Roman" panose="02020603050405020304" pitchFamily="18" charset="0"/>
                <a:ea typeface="Times New Roman" panose="02020603050405020304" pitchFamily="18" charset="0"/>
              </a:rPr>
              <a:t>Nitrous oxide, a colorless gas which is quite unreactive at room temperature was discovered by Joseph Priestley by reduction of NO using Fe or Fe/S mixtures. The compound commonly known as   ‘laughing gas’ has many beneficial applications especially as an inhalation anesthetic in medicine and dentistry. In the presence of heated catalysts above 577</a:t>
            </a:r>
            <a:r>
              <a:rPr lang="en-US" sz="2000" dirty="0">
                <a:latin typeface="Times New Roman" panose="02020603050405020304" pitchFamily="18" charset="0"/>
                <a:ea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Times New Roman" panose="02020603050405020304" pitchFamily="18" charset="0"/>
              </a:rPr>
              <a:t> C, N</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O decomposes to give N</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 and O</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 accounting for its high temperature reactivity. The ‘barking dog reaction’ is a classic example of its high temperature chemistry. The sound of a dog barking is produced when a mixture of CS</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 and N</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O is ignited in a long measuring vessel giving, N</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 S</a:t>
            </a:r>
            <a:r>
              <a:rPr lang="en-US" sz="2000" baseline="-25000" dirty="0">
                <a:latin typeface="Times New Roman" panose="02020603050405020304" pitchFamily="18" charset="0"/>
                <a:ea typeface="Times New Roman" panose="02020603050405020304" pitchFamily="18" charset="0"/>
              </a:rPr>
              <a:t>8</a:t>
            </a:r>
            <a:r>
              <a:rPr lang="en-US" sz="2000" dirty="0">
                <a:latin typeface="Times New Roman" panose="02020603050405020304" pitchFamily="18" charset="0"/>
                <a:ea typeface="Times New Roman" panose="02020603050405020304" pitchFamily="18" charset="0"/>
              </a:rPr>
              <a:t> and CO</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 </a:t>
            </a:r>
            <a:endParaRPr lang="en-IN" sz="2000" b="1" dirty="0">
              <a:effectLst/>
              <a:latin typeface="Times New Roman" panose="02020603050405020304" pitchFamily="18" charset="0"/>
              <a:ea typeface="Times New Roman" panose="02020603050405020304" pitchFamily="18" charset="0"/>
            </a:endParaRPr>
          </a:p>
        </p:txBody>
      </p:sp>
      <p:pic>
        <p:nvPicPr>
          <p:cNvPr id="3" name="Picture 4" descr="Conscious Sedation - Apollo Dent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672" y="271272"/>
            <a:ext cx="3485725" cy="213194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cience Bob and Jimmy Kimmel - The Barking Dog Reaction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045" y="271272"/>
            <a:ext cx="4572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arking dog re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398" y="3764493"/>
            <a:ext cx="5223293" cy="301790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Nitrous Oxide Gas Cylinder Application: Medical Applications, Price 2  USD/Set | ID: 61292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590" y="271272"/>
            <a:ext cx="2251449" cy="225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447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2553" y="5252130"/>
            <a:ext cx="12317506"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202122"/>
                </a:solidFill>
                <a:effectLst/>
              </a:rPr>
              <a:t>Nitric oxide synthase produce NO by catalyzing a </a:t>
            </a:r>
            <a:r>
              <a:rPr lang="en-US" sz="2000" dirty="0" smtClean="0">
                <a:solidFill>
                  <a:srgbClr val="202122"/>
                </a:solidFill>
              </a:rPr>
              <a:t>5e</a:t>
            </a:r>
            <a:r>
              <a:rPr kumimoji="0" lang="en-US" sz="2000" b="0" i="0" u="none" strike="noStrike" cap="none" normalizeH="0" baseline="0" dirty="0" smtClean="0">
                <a:ln>
                  <a:noFill/>
                </a:ln>
                <a:solidFill>
                  <a:srgbClr val="202122"/>
                </a:solidFill>
                <a:effectLst/>
              </a:rPr>
              <a:t> oxidation of a </a:t>
            </a:r>
            <a:r>
              <a:rPr kumimoji="0" lang="en-US" sz="2000" b="0" i="0" u="none" strike="noStrike" cap="none" normalizeH="0" baseline="0" dirty="0" err="1" smtClean="0">
                <a:ln>
                  <a:noFill/>
                </a:ln>
                <a:solidFill>
                  <a:srgbClr val="202122"/>
                </a:solidFill>
                <a:effectLst/>
              </a:rPr>
              <a:t>guanidino</a:t>
            </a:r>
            <a:r>
              <a:rPr kumimoji="0" lang="en-US" sz="2000" b="0" i="0" u="none" strike="noStrike" cap="none" normalizeH="0" baseline="0" dirty="0" smtClean="0">
                <a:ln>
                  <a:noFill/>
                </a:ln>
                <a:solidFill>
                  <a:srgbClr val="202122"/>
                </a:solidFill>
                <a:effectLst/>
              </a:rPr>
              <a:t> nitrogen of </a:t>
            </a:r>
            <a:r>
              <a:rPr kumimoji="0" lang="en-US" sz="2000" b="0" i="0" u="none" strike="noStrike" cap="none" normalizeH="0" baseline="0" dirty="0" smtClean="0">
                <a:ln>
                  <a:noFill/>
                </a:ln>
                <a:solidFill>
                  <a:srgbClr val="202122"/>
                </a:solidFill>
                <a:effectLst/>
                <a:cs typeface="Arial" panose="020B0604020202020204" pitchFamily="34" charset="0"/>
              </a:rPr>
              <a:t>L-arginine (L-</a:t>
            </a:r>
            <a:r>
              <a:rPr kumimoji="0" lang="en-US" sz="2000" b="0" i="0" u="none" strike="noStrike" cap="none" normalizeH="0" baseline="0" dirty="0" err="1" smtClean="0">
                <a:ln>
                  <a:noFill/>
                </a:ln>
                <a:solidFill>
                  <a:srgbClr val="202122"/>
                </a:solidFill>
                <a:effectLst/>
                <a:cs typeface="Arial" panose="020B0604020202020204" pitchFamily="34" charset="0"/>
              </a:rPr>
              <a:t>Arg</a:t>
            </a:r>
            <a:r>
              <a:rPr kumimoji="0" lang="en-US" sz="2000" b="0" i="0" u="none" strike="noStrike" cap="none" normalizeH="0" baseline="0" dirty="0" smtClean="0">
                <a:ln>
                  <a:noFill/>
                </a:ln>
                <a:solidFill>
                  <a:srgbClr val="202122"/>
                </a:solidFill>
                <a:effectLst/>
                <a:cs typeface="Arial" panose="020B0604020202020204" pitchFamily="34" charset="0"/>
              </a:rPr>
              <a:t>). Oxidation of L-</a:t>
            </a:r>
            <a:r>
              <a:rPr kumimoji="0" lang="en-US" sz="2000" b="0" i="0" u="none" strike="noStrike" cap="none" normalizeH="0" baseline="0" dirty="0" err="1" smtClean="0">
                <a:ln>
                  <a:noFill/>
                </a:ln>
                <a:solidFill>
                  <a:srgbClr val="202122"/>
                </a:solidFill>
                <a:effectLst/>
                <a:cs typeface="Arial" panose="020B0604020202020204" pitchFamily="34" charset="0"/>
              </a:rPr>
              <a:t>Arg</a:t>
            </a:r>
            <a:r>
              <a:rPr kumimoji="0" lang="en-US" sz="2000" b="0" i="0" u="none" strike="noStrike" cap="none" normalizeH="0" baseline="0" dirty="0" smtClean="0">
                <a:ln>
                  <a:noFill/>
                </a:ln>
                <a:solidFill>
                  <a:srgbClr val="202122"/>
                </a:solidFill>
                <a:effectLst/>
                <a:cs typeface="Arial" panose="020B0604020202020204" pitchFamily="34" charset="0"/>
              </a:rPr>
              <a:t> to L-</a:t>
            </a:r>
            <a:r>
              <a:rPr kumimoji="0" lang="en-US" sz="2000" b="0" i="0" u="none" strike="noStrike" cap="none" normalizeH="0" baseline="0" dirty="0" err="1" smtClean="0">
                <a:ln>
                  <a:noFill/>
                </a:ln>
                <a:solidFill>
                  <a:srgbClr val="202122"/>
                </a:solidFill>
                <a:effectLst/>
                <a:cs typeface="Arial" panose="020B0604020202020204" pitchFamily="34" charset="0"/>
              </a:rPr>
              <a:t>citrulline</a:t>
            </a:r>
            <a:r>
              <a:rPr kumimoji="0" lang="en-US" sz="2000" b="0" i="0" u="none" strike="noStrike" cap="none" normalizeH="0" baseline="0" dirty="0" smtClean="0">
                <a:ln>
                  <a:noFill/>
                </a:ln>
                <a:solidFill>
                  <a:srgbClr val="202122"/>
                </a:solidFill>
                <a:effectLst/>
                <a:cs typeface="Arial" panose="020B0604020202020204" pitchFamily="34" charset="0"/>
              </a:rPr>
              <a:t> occurs via two successive </a:t>
            </a:r>
            <a:r>
              <a:rPr kumimoji="0" lang="en-US" sz="2000" b="0" i="0" u="none" strike="noStrike" cap="none" normalizeH="0" baseline="0" dirty="0" err="1" smtClean="0">
                <a:ln>
                  <a:noFill/>
                </a:ln>
                <a:solidFill>
                  <a:srgbClr val="202122"/>
                </a:solidFill>
                <a:effectLst/>
                <a:cs typeface="Arial" panose="020B0604020202020204" pitchFamily="34" charset="0"/>
              </a:rPr>
              <a:t>monooxygenation</a:t>
            </a:r>
            <a:r>
              <a:rPr kumimoji="0" lang="en-US" sz="2000" b="0" i="0" u="none" strike="noStrike" cap="none" normalizeH="0" baseline="0" dirty="0" smtClean="0">
                <a:ln>
                  <a:noFill/>
                </a:ln>
                <a:solidFill>
                  <a:srgbClr val="202122"/>
                </a:solidFill>
                <a:effectLst/>
                <a:cs typeface="Arial" panose="020B0604020202020204" pitchFamily="34" charset="0"/>
              </a:rPr>
              <a:t> </a:t>
            </a:r>
            <a:r>
              <a:rPr lang="en-US" sz="2000" dirty="0" smtClean="0">
                <a:solidFill>
                  <a:srgbClr val="202122"/>
                </a:solidFill>
                <a:cs typeface="Arial" panose="020B0604020202020204" pitchFamily="34" charset="0"/>
              </a:rPr>
              <a:t>steps</a:t>
            </a:r>
            <a:r>
              <a:rPr kumimoji="0" lang="en-US" sz="2000" b="0" i="0" u="none" strike="noStrike" cap="none" normalizeH="0" baseline="0" dirty="0" smtClean="0">
                <a:ln>
                  <a:noFill/>
                </a:ln>
                <a:solidFill>
                  <a:srgbClr val="202122"/>
                </a:solidFill>
                <a:effectLst/>
                <a:cs typeface="Arial" panose="020B0604020202020204" pitchFamily="34" charset="0"/>
              </a:rPr>
              <a:t> producing </a:t>
            </a:r>
            <a:r>
              <a:rPr kumimoji="0" lang="en-US" sz="2000" b="0" i="1" u="none" strike="noStrike" cap="none" normalizeH="0" baseline="0" dirty="0" smtClean="0">
                <a:ln>
                  <a:noFill/>
                </a:ln>
                <a:solidFill>
                  <a:srgbClr val="202122"/>
                </a:solidFill>
                <a:effectLst/>
                <a:cs typeface="Arial" panose="020B0604020202020204" pitchFamily="34" charset="0"/>
              </a:rPr>
              <a:t>N</a:t>
            </a:r>
            <a:r>
              <a:rPr kumimoji="0" lang="en-US" sz="2000" b="0" i="0" u="none" strike="noStrike" cap="none" normalizeH="0" baseline="0" dirty="0" smtClean="0">
                <a:ln>
                  <a:noFill/>
                </a:ln>
                <a:solidFill>
                  <a:srgbClr val="202122"/>
                </a:solidFill>
                <a:effectLst/>
                <a:cs typeface="Arial" panose="020B0604020202020204" pitchFamily="34" charset="0"/>
              </a:rPr>
              <a:t>-</a:t>
            </a:r>
            <a:r>
              <a:rPr kumimoji="0" lang="en-US" sz="2000" b="0" i="0" u="none" strike="noStrike" cap="none" normalizeH="0" baseline="0" dirty="0" err="1" smtClean="0">
                <a:ln>
                  <a:noFill/>
                </a:ln>
                <a:solidFill>
                  <a:srgbClr val="202122"/>
                </a:solidFill>
                <a:effectLst/>
                <a:cs typeface="Arial" panose="020B0604020202020204" pitchFamily="34" charset="0"/>
              </a:rPr>
              <a:t>hydroxy</a:t>
            </a:r>
            <a:r>
              <a:rPr kumimoji="0" lang="en-US" sz="2000" b="0" i="0" u="none" strike="noStrike" cap="none" normalizeH="0" baseline="0" dirty="0" smtClean="0">
                <a:ln>
                  <a:noFill/>
                </a:ln>
                <a:solidFill>
                  <a:srgbClr val="202122"/>
                </a:solidFill>
                <a:effectLst/>
                <a:cs typeface="Arial" panose="020B0604020202020204" pitchFamily="34" charset="0"/>
              </a:rPr>
              <a:t>-L-arginine</a:t>
            </a:r>
            <a:r>
              <a:rPr kumimoji="0" lang="en-US" sz="2000" b="0" i="0" u="none" strike="noStrike" cap="none" normalizeH="0" dirty="0" smtClean="0">
                <a:ln>
                  <a:noFill/>
                </a:ln>
                <a:solidFill>
                  <a:srgbClr val="202122"/>
                </a:solidFill>
                <a:effectLst/>
                <a:cs typeface="Arial" panose="020B0604020202020204" pitchFamily="34" charset="0"/>
              </a:rPr>
              <a:t> </a:t>
            </a:r>
            <a:r>
              <a:rPr kumimoji="0" lang="en-US" sz="2000" b="0" i="0" u="none" strike="noStrike" cap="none" normalizeH="0" baseline="0" dirty="0" smtClean="0">
                <a:ln>
                  <a:noFill/>
                </a:ln>
                <a:solidFill>
                  <a:srgbClr val="202122"/>
                </a:solidFill>
                <a:effectLst/>
                <a:cs typeface="Arial" panose="020B0604020202020204" pitchFamily="34" charset="0"/>
              </a:rPr>
              <a:t>as intermediate. 2 </a:t>
            </a:r>
            <a:r>
              <a:rPr kumimoji="0" lang="en-US" sz="2000" b="0" i="0" u="none" strike="noStrike" cap="none" normalizeH="0" baseline="0" dirty="0" err="1" smtClean="0">
                <a:ln>
                  <a:noFill/>
                </a:ln>
                <a:solidFill>
                  <a:srgbClr val="202122"/>
                </a:solidFill>
                <a:effectLst/>
                <a:cs typeface="Arial" panose="020B0604020202020204" pitchFamily="34" charset="0"/>
              </a:rPr>
              <a:t>mol</a:t>
            </a:r>
            <a:r>
              <a:rPr kumimoji="0" lang="en-US" sz="2000" b="0" i="0" u="none" strike="noStrike" cap="none" normalizeH="0" baseline="0" dirty="0" smtClean="0">
                <a:ln>
                  <a:noFill/>
                </a:ln>
                <a:solidFill>
                  <a:srgbClr val="202122"/>
                </a:solidFill>
                <a:effectLst/>
                <a:cs typeface="Arial" panose="020B0604020202020204" pitchFamily="34" charset="0"/>
              </a:rPr>
              <a:t> of O</a:t>
            </a:r>
            <a:r>
              <a:rPr kumimoji="0" lang="en-US" sz="2000" b="0" i="0" u="none" strike="noStrike" cap="none" normalizeH="0" baseline="-30000" dirty="0" smtClean="0">
                <a:ln>
                  <a:noFill/>
                </a:ln>
                <a:solidFill>
                  <a:srgbClr val="202122"/>
                </a:solidFill>
                <a:effectLst/>
                <a:cs typeface="Arial" panose="020B0604020202020204" pitchFamily="34" charset="0"/>
              </a:rPr>
              <a:t>2</a:t>
            </a:r>
            <a:r>
              <a:rPr kumimoji="0" lang="en-US" sz="2000" b="0" i="0" u="none" strike="noStrike" cap="none" normalizeH="0" baseline="0" dirty="0" smtClean="0">
                <a:ln>
                  <a:noFill/>
                </a:ln>
                <a:solidFill>
                  <a:srgbClr val="202122"/>
                </a:solidFill>
                <a:effectLst/>
                <a:cs typeface="Arial" panose="020B0604020202020204" pitchFamily="34" charset="0"/>
              </a:rPr>
              <a:t> and 1.5 </a:t>
            </a:r>
            <a:r>
              <a:rPr kumimoji="0" lang="en-US" sz="2000" b="0" i="0" u="none" strike="noStrike" cap="none" normalizeH="0" baseline="0" dirty="0" err="1" smtClean="0">
                <a:ln>
                  <a:noFill/>
                </a:ln>
                <a:solidFill>
                  <a:srgbClr val="202122"/>
                </a:solidFill>
                <a:effectLst/>
                <a:cs typeface="Arial" panose="020B0604020202020204" pitchFamily="34" charset="0"/>
              </a:rPr>
              <a:t>mol</a:t>
            </a:r>
            <a:r>
              <a:rPr kumimoji="0" lang="en-US" sz="2000" b="0" i="0" u="none" strike="noStrike" cap="none" normalizeH="0" baseline="0" dirty="0" smtClean="0">
                <a:ln>
                  <a:noFill/>
                </a:ln>
                <a:solidFill>
                  <a:srgbClr val="202122"/>
                </a:solidFill>
                <a:effectLst/>
                <a:cs typeface="Arial" panose="020B0604020202020204" pitchFamily="34" charset="0"/>
              </a:rPr>
              <a:t> of NADPH are consumed per mole of NO formed</a:t>
            </a:r>
            <a:r>
              <a:rPr kumimoji="0" lang="en-US" sz="2000" b="0" i="0" u="none" strike="noStrike" cap="none" normalizeH="0" baseline="0" dirty="0" smtClean="0">
                <a:ln>
                  <a:noFill/>
                </a:ln>
                <a:solidFill>
                  <a:schemeClr val="tx1"/>
                </a:solidFill>
                <a:effectLst/>
              </a:rPr>
              <a:t> </a:t>
            </a:r>
          </a:p>
        </p:txBody>
      </p:sp>
      <p:pic>
        <p:nvPicPr>
          <p:cNvPr id="3" name="Picture 2" descr="Endothelial Cells: Function &amp; Explanation - Video &amp; Lesson Transcript |  Stud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965" y="680700"/>
            <a:ext cx="3801035" cy="2137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Get The Blood Flowing! How To Enhance Your Endothelial Nitric Oxide (NO)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t="10754" b="25324"/>
          <a:stretch/>
        </p:blipFill>
        <p:spPr bwMode="auto">
          <a:xfrm>
            <a:off x="8390965" y="3110870"/>
            <a:ext cx="3581683" cy="17171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39151" y="79921"/>
            <a:ext cx="8673354" cy="523220"/>
          </a:xfrm>
          <a:prstGeom prst="rect">
            <a:avLst/>
          </a:prstGeom>
          <a:noFill/>
        </p:spPr>
        <p:txBody>
          <a:bodyPr wrap="square" rtlCol="0">
            <a:spAutoFit/>
          </a:bodyPr>
          <a:lstStyle/>
          <a:p>
            <a:pPr algn="ctr"/>
            <a:r>
              <a:rPr lang="en-IN" sz="2800" b="1" dirty="0" smtClean="0"/>
              <a:t>Endothelium derived relaxing factor (EDRF): Nitric Oxide!</a:t>
            </a:r>
            <a:endParaRPr lang="en-IN" sz="2800" b="1" dirty="0"/>
          </a:p>
        </p:txBody>
      </p:sp>
      <p:sp>
        <p:nvSpPr>
          <p:cNvPr id="6" name="AutoShape 6" descr="Dr Steven Lin - Did you know that the nasal sinuses has a nutrient called nitric  oxide? Long term depletion can lead to the cardiovascular plaque build-up.  Nasal breathing gives you acc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48" name="Picture 8" descr="Why Noni is so Special - Nitric Ox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448" y="820488"/>
            <a:ext cx="2911705" cy="1596631"/>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Nitric Oxide For Your Health and Why It Is Important | Victory Mens Heal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012" y="448724"/>
            <a:ext cx="3534708" cy="23908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5575" y="6267793"/>
            <a:ext cx="11817073" cy="707886"/>
          </a:xfrm>
          <a:prstGeom prst="rect">
            <a:avLst/>
          </a:prstGeom>
          <a:solidFill>
            <a:srgbClr val="FFFF00"/>
          </a:solidFill>
        </p:spPr>
        <p:txBody>
          <a:bodyPr wrap="square">
            <a:spAutoFit/>
          </a:bodyPr>
          <a:lstStyle/>
          <a:p>
            <a:r>
              <a:rPr lang="en-US" sz="2000" dirty="0">
                <a:latin typeface="Times New Roman" panose="02020603050405020304" pitchFamily="18" charset="0"/>
                <a:ea typeface="Times New Roman" panose="02020603050405020304" pitchFamily="18" charset="0"/>
              </a:rPr>
              <a:t>The Nobel Prize in Medicine in 1998 was awarded to F. </a:t>
            </a:r>
            <a:r>
              <a:rPr lang="en-US" sz="2000" dirty="0" err="1">
                <a:latin typeface="Times New Roman" panose="02020603050405020304" pitchFamily="18" charset="0"/>
                <a:ea typeface="Times New Roman" panose="02020603050405020304" pitchFamily="18" charset="0"/>
              </a:rPr>
              <a:t>Murad</a:t>
            </a:r>
            <a:r>
              <a:rPr lang="en-US" sz="2000" dirty="0">
                <a:latin typeface="Times New Roman" panose="02020603050405020304" pitchFamily="18" charset="0"/>
                <a:ea typeface="Times New Roman" panose="02020603050405020304" pitchFamily="18" charset="0"/>
              </a:rPr>
              <a:t>, Robert F. </a:t>
            </a:r>
            <a:r>
              <a:rPr lang="en-US" sz="2000" dirty="0" err="1">
                <a:latin typeface="Times New Roman" panose="02020603050405020304" pitchFamily="18" charset="0"/>
                <a:ea typeface="Times New Roman" panose="02020603050405020304" pitchFamily="18" charset="0"/>
              </a:rPr>
              <a:t>Furchgott</a:t>
            </a:r>
            <a:r>
              <a:rPr lang="en-US" sz="2000" dirty="0">
                <a:latin typeface="Times New Roman" panose="02020603050405020304" pitchFamily="18" charset="0"/>
                <a:ea typeface="Times New Roman" panose="02020603050405020304" pitchFamily="18" charset="0"/>
              </a:rPr>
              <a:t>, and L. </a:t>
            </a:r>
            <a:r>
              <a:rPr lang="en-US" sz="2000" dirty="0" err="1">
                <a:latin typeface="Times New Roman" panose="02020603050405020304" pitchFamily="18" charset="0"/>
                <a:ea typeface="Times New Roman" panose="02020603050405020304" pitchFamily="18" charset="0"/>
              </a:rPr>
              <a:t>Ignarro</a:t>
            </a:r>
            <a:r>
              <a:rPr lang="en-US" sz="2000" dirty="0">
                <a:latin typeface="Times New Roman" panose="02020603050405020304" pitchFamily="18" charset="0"/>
                <a:ea typeface="Times New Roman" panose="02020603050405020304" pitchFamily="18" charset="0"/>
              </a:rPr>
              <a:t> for resolving the mystery of  EDRF and  determining the signaling properties of nitric oxide</a:t>
            </a:r>
            <a:endParaRPr lang="en-IN" sz="2000" dirty="0"/>
          </a:p>
        </p:txBody>
      </p:sp>
      <p:graphicFrame>
        <p:nvGraphicFramePr>
          <p:cNvPr id="8" name="Object 7"/>
          <p:cNvGraphicFramePr>
            <a:graphicFrameLocks noChangeAspect="1"/>
          </p:cNvGraphicFramePr>
          <p:nvPr>
            <p:extLst>
              <p:ext uri="{D42A27DB-BD31-4B8C-83A1-F6EECF244321}">
                <p14:modId xmlns:p14="http://schemas.microsoft.com/office/powerpoint/2010/main" val="989869306"/>
              </p:ext>
            </p:extLst>
          </p:nvPr>
        </p:nvGraphicFramePr>
        <p:xfrm>
          <a:off x="1792448" y="2817786"/>
          <a:ext cx="4841129" cy="2434344"/>
        </p:xfrm>
        <a:graphic>
          <a:graphicData uri="http://schemas.openxmlformats.org/presentationml/2006/ole">
            <mc:AlternateContent xmlns:mc="http://schemas.openxmlformats.org/markup-compatibility/2006">
              <mc:Choice xmlns:v="urn:schemas-microsoft-com:vml" Requires="v">
                <p:oleObj spid="_x0000_s15478" name="CS ChemDraw Drawing" r:id="rId7" imgW="3346731" imgH="1683434" progId="ChemDraw.Document.6.0">
                  <p:embed/>
                </p:oleObj>
              </mc:Choice>
              <mc:Fallback>
                <p:oleObj name="CS ChemDraw Drawing" r:id="rId7" imgW="3346731" imgH="1683434" progId="ChemDraw.Document.6.0">
                  <p:embed/>
                  <p:pic>
                    <p:nvPicPr>
                      <p:cNvPr id="0" name=""/>
                      <p:cNvPicPr/>
                      <p:nvPr/>
                    </p:nvPicPr>
                    <p:blipFill>
                      <a:blip r:embed="rId8"/>
                      <a:stretch>
                        <a:fillRect/>
                      </a:stretch>
                    </p:blipFill>
                    <p:spPr>
                      <a:xfrm>
                        <a:off x="1792448" y="2817786"/>
                        <a:ext cx="4841129" cy="2434344"/>
                      </a:xfrm>
                      <a:prstGeom prst="rect">
                        <a:avLst/>
                      </a:prstGeom>
                    </p:spPr>
                  </p:pic>
                </p:oleObj>
              </mc:Fallback>
            </mc:AlternateContent>
          </a:graphicData>
        </a:graphic>
      </p:graphicFrame>
    </p:spTree>
    <p:extLst>
      <p:ext uri="{BB962C8B-B14F-4D97-AF65-F5344CB8AC3E}">
        <p14:creationId xmlns:p14="http://schemas.microsoft.com/office/powerpoint/2010/main" val="19073950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Callout 9"/>
          <p:cNvSpPr/>
          <p:nvPr/>
        </p:nvSpPr>
        <p:spPr>
          <a:xfrm rot="3398418">
            <a:off x="10289891" y="638637"/>
            <a:ext cx="1641671" cy="1410563"/>
          </a:xfrm>
          <a:prstGeom prst="wedgeEllipseCallout">
            <a:avLst/>
          </a:prstGeom>
          <a:solidFill>
            <a:srgbClr val="00B0F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50882" name="Picture 2" descr="Image result for green vitriol"/>
          <p:cNvPicPr>
            <a:picLocks noChangeAspect="1" noChangeArrowheads="1"/>
          </p:cNvPicPr>
          <p:nvPr/>
        </p:nvPicPr>
        <p:blipFill rotWithShape="1">
          <a:blip r:embed="rId3">
            <a:extLst>
              <a:ext uri="{28A0092B-C50C-407E-A947-70E740481C1C}">
                <a14:useLocalDpi xmlns:a14="http://schemas.microsoft.com/office/drawing/2010/main" val="0"/>
              </a:ext>
            </a:extLst>
          </a:blip>
          <a:srcRect l="12307" t="11429" r="13846" b="11429"/>
          <a:stretch/>
        </p:blipFill>
        <p:spPr bwMode="auto">
          <a:xfrm>
            <a:off x="4572000" y="479611"/>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50884" name="Picture 4" descr="Image result for gua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57" r="12954"/>
          <a:stretch/>
        </p:blipFill>
        <p:spPr bwMode="auto">
          <a:xfrm>
            <a:off x="7620000" y="488577"/>
            <a:ext cx="2590800" cy="2048435"/>
          </a:xfrm>
          <a:prstGeom prst="rect">
            <a:avLst/>
          </a:prstGeom>
          <a:noFill/>
          <a:extLst>
            <a:ext uri="{909E8E84-426E-40DD-AFC4-6F175D3DCCD1}">
              <a14:hiddenFill xmlns:a14="http://schemas.microsoft.com/office/drawing/2010/main">
                <a:solidFill>
                  <a:srgbClr val="FFFFFF"/>
                </a:solidFill>
              </a14:hiddenFill>
            </a:ext>
          </a:extLst>
        </p:spPr>
      </p:pic>
      <p:pic>
        <p:nvPicPr>
          <p:cNvPr id="250886"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4688" y="488576"/>
            <a:ext cx="2921738" cy="2048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22930" y="2722653"/>
            <a:ext cx="2438400" cy="646331"/>
          </a:xfrm>
          <a:prstGeom prst="rect">
            <a:avLst/>
          </a:prstGeom>
          <a:noFill/>
        </p:spPr>
        <p:txBody>
          <a:bodyPr wrap="square" rtlCol="0">
            <a:spAutoFit/>
          </a:bodyPr>
          <a:lstStyle/>
          <a:p>
            <a:pPr algn="ctr"/>
            <a:r>
              <a:rPr lang="en-IN" dirty="0"/>
              <a:t>Iron pyrites (fools gold) FeS</a:t>
            </a:r>
            <a:r>
              <a:rPr lang="en-IN" baseline="-25000" dirty="0"/>
              <a:t>2</a:t>
            </a:r>
          </a:p>
        </p:txBody>
      </p:sp>
      <p:sp>
        <p:nvSpPr>
          <p:cNvPr id="6" name="TextBox 5"/>
          <p:cNvSpPr txBox="1"/>
          <p:nvPr/>
        </p:nvSpPr>
        <p:spPr>
          <a:xfrm>
            <a:off x="4648200" y="2728863"/>
            <a:ext cx="2667000" cy="369332"/>
          </a:xfrm>
          <a:prstGeom prst="rect">
            <a:avLst/>
          </a:prstGeom>
          <a:noFill/>
        </p:spPr>
        <p:txBody>
          <a:bodyPr wrap="square" rtlCol="0">
            <a:spAutoFit/>
          </a:bodyPr>
          <a:lstStyle/>
          <a:p>
            <a:r>
              <a:rPr lang="en-IN" dirty="0"/>
              <a:t>Green Vitriol FeSO</a:t>
            </a:r>
            <a:r>
              <a:rPr lang="en-IN" baseline="-25000" dirty="0"/>
              <a:t>4</a:t>
            </a:r>
            <a:r>
              <a:rPr lang="en-IN" dirty="0"/>
              <a:t>. 7H</a:t>
            </a:r>
            <a:r>
              <a:rPr lang="en-IN" baseline="-25000" dirty="0"/>
              <a:t>2</a:t>
            </a:r>
            <a:r>
              <a:rPr lang="en-IN" dirty="0"/>
              <a:t>O</a:t>
            </a:r>
            <a:endParaRPr lang="en-IN" baseline="-25000" dirty="0"/>
          </a:p>
        </p:txBody>
      </p:sp>
      <p:sp>
        <p:nvSpPr>
          <p:cNvPr id="7" name="TextBox 6"/>
          <p:cNvSpPr txBox="1"/>
          <p:nvPr/>
        </p:nvSpPr>
        <p:spPr>
          <a:xfrm>
            <a:off x="7570694" y="2728863"/>
            <a:ext cx="2868706" cy="369332"/>
          </a:xfrm>
          <a:prstGeom prst="rect">
            <a:avLst/>
          </a:prstGeom>
          <a:noFill/>
        </p:spPr>
        <p:txBody>
          <a:bodyPr wrap="square" rtlCol="0">
            <a:spAutoFit/>
          </a:bodyPr>
          <a:lstStyle/>
          <a:p>
            <a:pPr algn="ctr"/>
            <a:r>
              <a:rPr lang="en-IN" dirty="0"/>
              <a:t>Guano  (Salt </a:t>
            </a:r>
            <a:r>
              <a:rPr lang="en-IN" dirty="0" smtClean="0"/>
              <a:t>peter,  </a:t>
            </a:r>
            <a:r>
              <a:rPr lang="en-IN" dirty="0"/>
              <a:t>KNO</a:t>
            </a:r>
            <a:r>
              <a:rPr lang="en-IN" baseline="-25000" dirty="0"/>
              <a:t>3</a:t>
            </a:r>
            <a:r>
              <a:rPr lang="en-IN" dirty="0"/>
              <a:t>)</a:t>
            </a:r>
            <a:endParaRPr lang="en-IN" baseline="-25000" dirty="0"/>
          </a:p>
        </p:txBody>
      </p:sp>
      <p:sp>
        <p:nvSpPr>
          <p:cNvPr id="4" name="TextBox 3"/>
          <p:cNvSpPr txBox="1"/>
          <p:nvPr/>
        </p:nvSpPr>
        <p:spPr>
          <a:xfrm>
            <a:off x="2046681" y="-5144"/>
            <a:ext cx="8392719" cy="461665"/>
          </a:xfrm>
          <a:prstGeom prst="rect">
            <a:avLst/>
          </a:prstGeom>
          <a:noFill/>
        </p:spPr>
        <p:txBody>
          <a:bodyPr wrap="square" rtlCol="0">
            <a:spAutoFit/>
          </a:bodyPr>
          <a:lstStyle/>
          <a:p>
            <a:pPr algn="ctr"/>
            <a:r>
              <a:rPr lang="en-IN" sz="2400" b="1" dirty="0" smtClean="0">
                <a:solidFill>
                  <a:srgbClr val="C00000"/>
                </a:solidFill>
              </a:rPr>
              <a:t>The production of nitric acid before the  Ostwald process</a:t>
            </a:r>
            <a:endParaRPr lang="en-IN" sz="2400" b="1" dirty="0">
              <a:solidFill>
                <a:srgbClr val="C00000"/>
              </a:solidFill>
            </a:endParaRPr>
          </a:p>
        </p:txBody>
      </p:sp>
      <p:graphicFrame>
        <p:nvGraphicFramePr>
          <p:cNvPr id="5" name="Object 4"/>
          <p:cNvGraphicFramePr>
            <a:graphicFrameLocks noChangeAspect="1"/>
          </p:cNvGraphicFramePr>
          <p:nvPr/>
        </p:nvGraphicFramePr>
        <p:xfrm>
          <a:off x="2819401" y="3391757"/>
          <a:ext cx="5748831" cy="3146412"/>
        </p:xfrm>
        <a:graphic>
          <a:graphicData uri="http://schemas.openxmlformats.org/presentationml/2006/ole">
            <mc:AlternateContent xmlns:mc="http://schemas.openxmlformats.org/markup-compatibility/2006">
              <mc:Choice xmlns:v="urn:schemas-microsoft-com:vml" Requires="v">
                <p:oleObj spid="_x0000_s18540" name="CS ChemDraw Drawing" r:id="rId6" imgW="3338746" imgH="1826924" progId="ChemDraw.Document.6.0">
                  <p:embed/>
                </p:oleObj>
              </mc:Choice>
              <mc:Fallback>
                <p:oleObj name="CS ChemDraw Drawing" r:id="rId6" imgW="3338746" imgH="1826924" progId="ChemDraw.Document.6.0">
                  <p:embed/>
                  <p:pic>
                    <p:nvPicPr>
                      <p:cNvPr id="0" name=""/>
                      <p:cNvPicPr/>
                      <p:nvPr/>
                    </p:nvPicPr>
                    <p:blipFill>
                      <a:blip r:embed="rId7"/>
                      <a:stretch>
                        <a:fillRect/>
                      </a:stretch>
                    </p:blipFill>
                    <p:spPr>
                      <a:xfrm>
                        <a:off x="2819401" y="3391757"/>
                        <a:ext cx="5748831" cy="3146412"/>
                      </a:xfrm>
                      <a:prstGeom prst="rect">
                        <a:avLst/>
                      </a:prstGeom>
                      <a:solidFill>
                        <a:srgbClr val="FFFF00">
                          <a:alpha val="26000"/>
                        </a:srgbClr>
                      </a:solidFill>
                    </p:spPr>
                  </p:pic>
                </p:oleObj>
              </mc:Fallback>
            </mc:AlternateContent>
          </a:graphicData>
        </a:graphic>
      </p:graphicFrame>
      <p:pic>
        <p:nvPicPr>
          <p:cNvPr id="250897" name="Picture 17" descr="422 Mineral Acids Photos - Free &amp; Royalty-Free Stock Photos from Dreamstim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058" t="31294" r="9695" b="16130"/>
          <a:stretch/>
        </p:blipFill>
        <p:spPr bwMode="auto">
          <a:xfrm>
            <a:off x="9188202" y="4767881"/>
            <a:ext cx="2502396" cy="1603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23177" y="631148"/>
            <a:ext cx="1461247" cy="1384995"/>
          </a:xfrm>
          <a:prstGeom prst="rect">
            <a:avLst/>
          </a:prstGeom>
          <a:noFill/>
        </p:spPr>
        <p:txBody>
          <a:bodyPr wrap="square" rtlCol="0">
            <a:spAutoFit/>
          </a:bodyPr>
          <a:lstStyle/>
          <a:p>
            <a:r>
              <a:rPr lang="en-IN" sz="1400" b="1" dirty="0" smtClean="0"/>
              <a:t>Source </a:t>
            </a:r>
            <a:r>
              <a:rPr lang="en-IN" sz="1400" b="1" dirty="0"/>
              <a:t>of nitrogen compounds</a:t>
            </a:r>
          </a:p>
          <a:p>
            <a:r>
              <a:rPr lang="en-IN" sz="1400" b="1" dirty="0" smtClean="0"/>
              <a:t>Before the synthesis of ammonia</a:t>
            </a:r>
            <a:endParaRPr lang="en-IN" sz="1400" b="1" dirty="0"/>
          </a:p>
        </p:txBody>
      </p:sp>
    </p:spTree>
    <p:extLst>
      <p:ext uri="{BB962C8B-B14F-4D97-AF65-F5344CB8AC3E}">
        <p14:creationId xmlns:p14="http://schemas.microsoft.com/office/powerpoint/2010/main" val="2395064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ilhelm Ostwald - Biographical - NobelPrize.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62" y="627371"/>
            <a:ext cx="3899095" cy="58486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61329" y="181096"/>
            <a:ext cx="5193540" cy="523220"/>
          </a:xfrm>
          <a:prstGeom prst="rect">
            <a:avLst/>
          </a:prstGeom>
        </p:spPr>
        <p:txBody>
          <a:bodyPr wrap="square">
            <a:spAutoFit/>
          </a:bodyPr>
          <a:lstStyle/>
          <a:p>
            <a:r>
              <a:rPr lang="en-IN" sz="2800" b="1" dirty="0">
                <a:solidFill>
                  <a:srgbClr val="202122"/>
                </a:solidFill>
                <a:latin typeface="Arial" panose="020B0604020202020204" pitchFamily="34" charset="0"/>
              </a:rPr>
              <a:t>Friedrich Wilhelm Ostwald</a:t>
            </a:r>
            <a:endParaRPr lang="en-IN" sz="2800" dirty="0"/>
          </a:p>
        </p:txBody>
      </p:sp>
      <p:sp>
        <p:nvSpPr>
          <p:cNvPr id="3" name="Rectangle 2"/>
          <p:cNvSpPr/>
          <p:nvPr/>
        </p:nvSpPr>
        <p:spPr>
          <a:xfrm>
            <a:off x="4627293" y="905257"/>
            <a:ext cx="7422778" cy="1323439"/>
          </a:xfrm>
          <a:prstGeom prst="rect">
            <a:avLst/>
          </a:prstGeom>
        </p:spPr>
        <p:txBody>
          <a:bodyPr wrap="square">
            <a:spAutoFit/>
          </a:bodyPr>
          <a:lstStyle/>
          <a:p>
            <a:r>
              <a:rPr lang="en-IN" sz="2000" dirty="0">
                <a:solidFill>
                  <a:srgbClr val="202122"/>
                </a:solidFill>
                <a:latin typeface="Arial" panose="020B0604020202020204" pitchFamily="34" charset="0"/>
              </a:rPr>
              <a:t>Ostwald received the 1909 Nobel Prize for Chemistry for his contributions to understanding </a:t>
            </a:r>
            <a:r>
              <a:rPr lang="en-IN" sz="2000" dirty="0">
                <a:solidFill>
                  <a:srgbClr val="FF0000"/>
                </a:solidFill>
                <a:latin typeface="Arial" panose="020B0604020202020204" pitchFamily="34" charset="0"/>
              </a:rPr>
              <a:t>catalysis</a:t>
            </a:r>
            <a:r>
              <a:rPr lang="en-IN" sz="2000" dirty="0">
                <a:solidFill>
                  <a:srgbClr val="202122"/>
                </a:solidFill>
                <a:latin typeface="Arial" panose="020B0604020202020204" pitchFamily="34" charset="0"/>
              </a:rPr>
              <a:t> and for his investigations of the fundamental principles underlying </a:t>
            </a:r>
            <a:r>
              <a:rPr lang="en-IN" sz="2000" dirty="0">
                <a:solidFill>
                  <a:srgbClr val="FF0000"/>
                </a:solidFill>
                <a:latin typeface="Arial" panose="020B0604020202020204" pitchFamily="34" charset="0"/>
              </a:rPr>
              <a:t>chemical </a:t>
            </a:r>
            <a:r>
              <a:rPr lang="en-IN" sz="2000" dirty="0" err="1">
                <a:solidFill>
                  <a:srgbClr val="FF0000"/>
                </a:solidFill>
                <a:latin typeface="Arial" panose="020B0604020202020204" pitchFamily="34" charset="0"/>
              </a:rPr>
              <a:t>equilibria</a:t>
            </a:r>
            <a:r>
              <a:rPr lang="en-IN" sz="2000" dirty="0">
                <a:solidFill>
                  <a:srgbClr val="202122"/>
                </a:solidFill>
                <a:latin typeface="Arial" panose="020B0604020202020204" pitchFamily="34" charset="0"/>
              </a:rPr>
              <a:t> and </a:t>
            </a:r>
            <a:r>
              <a:rPr lang="en-IN" sz="2000" dirty="0">
                <a:solidFill>
                  <a:srgbClr val="FF0000"/>
                </a:solidFill>
                <a:latin typeface="Arial" panose="020B0604020202020204" pitchFamily="34" charset="0"/>
              </a:rPr>
              <a:t>reaction rates</a:t>
            </a:r>
            <a:endParaRPr lang="en-IN" sz="2000" dirty="0">
              <a:solidFill>
                <a:srgbClr val="FF0000"/>
              </a:solidFill>
            </a:endParaRPr>
          </a:p>
        </p:txBody>
      </p:sp>
      <p:sp>
        <p:nvSpPr>
          <p:cNvPr id="4" name="Rectangle 3"/>
          <p:cNvSpPr/>
          <p:nvPr/>
        </p:nvSpPr>
        <p:spPr>
          <a:xfrm>
            <a:off x="4646710" y="2413362"/>
            <a:ext cx="7422777" cy="1477328"/>
          </a:xfrm>
          <a:prstGeom prst="rect">
            <a:avLst/>
          </a:prstGeom>
        </p:spPr>
        <p:txBody>
          <a:bodyPr wrap="square">
            <a:spAutoFit/>
          </a:bodyPr>
          <a:lstStyle/>
          <a:p>
            <a:r>
              <a:rPr lang="en-IN" dirty="0" smtClean="0">
                <a:solidFill>
                  <a:srgbClr val="2E2A25"/>
                </a:solidFill>
                <a:latin typeface="Alfred Serif Regular"/>
              </a:rPr>
              <a:t>In </a:t>
            </a:r>
            <a:r>
              <a:rPr lang="en-IN" dirty="0">
                <a:solidFill>
                  <a:srgbClr val="2E2A25"/>
                </a:solidFill>
                <a:latin typeface="Alfred Serif Regular"/>
              </a:rPr>
              <a:t>the 1880s Wilhelm Ostwald studied the speeds of numerous chemical reactions, including reactions occurring in the presence of acids and bases. In 1894 he revealed what happens: a substance - a catalyst - can affect a chemical reaction's speed, but is not included in its end-products. </a:t>
            </a:r>
            <a:endParaRPr lang="en-IN" dirty="0"/>
          </a:p>
        </p:txBody>
      </p:sp>
      <p:sp>
        <p:nvSpPr>
          <p:cNvPr id="5" name="Rectangle 4"/>
          <p:cNvSpPr/>
          <p:nvPr/>
        </p:nvSpPr>
        <p:spPr>
          <a:xfrm>
            <a:off x="4658648" y="3890690"/>
            <a:ext cx="7383943" cy="1200329"/>
          </a:xfrm>
          <a:prstGeom prst="rect">
            <a:avLst/>
          </a:prstGeom>
        </p:spPr>
        <p:txBody>
          <a:bodyPr wrap="square">
            <a:spAutoFit/>
          </a:bodyPr>
          <a:lstStyle/>
          <a:p>
            <a:r>
              <a:rPr lang="en-IN" dirty="0">
                <a:solidFill>
                  <a:srgbClr val="202122"/>
                </a:solidFill>
                <a:latin typeface="Arial" panose="020B0604020202020204" pitchFamily="34" charset="0"/>
              </a:rPr>
              <a:t>In 1901, </a:t>
            </a:r>
            <a:r>
              <a:rPr lang="en-IN" dirty="0">
                <a:solidFill>
                  <a:srgbClr val="0645AD"/>
                </a:solidFill>
                <a:latin typeface="Arial" panose="020B0604020202020204" pitchFamily="34" charset="0"/>
              </a:rPr>
              <a:t>Albert Einstein</a:t>
            </a:r>
            <a:r>
              <a:rPr lang="en-IN" dirty="0">
                <a:solidFill>
                  <a:srgbClr val="202122"/>
                </a:solidFill>
                <a:latin typeface="Arial" panose="020B0604020202020204" pitchFamily="34" charset="0"/>
              </a:rPr>
              <a:t> applied for a research position in Ostwald's laboratory. This was four years before Einstein's publication on </a:t>
            </a:r>
            <a:r>
              <a:rPr lang="en-IN" dirty="0">
                <a:solidFill>
                  <a:srgbClr val="0645AD"/>
                </a:solidFill>
                <a:latin typeface="Arial" panose="020B0604020202020204" pitchFamily="34" charset="0"/>
              </a:rPr>
              <a:t>special relativity</a:t>
            </a:r>
            <a:r>
              <a:rPr lang="en-IN" dirty="0">
                <a:solidFill>
                  <a:srgbClr val="202122"/>
                </a:solidFill>
                <a:latin typeface="Arial" panose="020B0604020202020204" pitchFamily="34" charset="0"/>
              </a:rPr>
              <a:t>. Ostwald rejected Einstein's application, although later the two developed strong mutual respect.</a:t>
            </a:r>
            <a:endParaRPr lang="en-IN" dirty="0"/>
          </a:p>
        </p:txBody>
      </p:sp>
      <p:sp>
        <p:nvSpPr>
          <p:cNvPr id="6" name="TextBox 5"/>
          <p:cNvSpPr txBox="1"/>
          <p:nvPr/>
        </p:nvSpPr>
        <p:spPr>
          <a:xfrm>
            <a:off x="4658648" y="5368018"/>
            <a:ext cx="6769843" cy="1015663"/>
          </a:xfrm>
          <a:prstGeom prst="rect">
            <a:avLst/>
          </a:prstGeom>
          <a:noFill/>
        </p:spPr>
        <p:txBody>
          <a:bodyPr wrap="square" rtlCol="0">
            <a:spAutoFit/>
          </a:bodyPr>
          <a:lstStyle/>
          <a:p>
            <a:r>
              <a:rPr lang="en-IN" sz="2000" b="1" dirty="0" smtClean="0"/>
              <a:t>Ostwald is famous for Ostwald viscometer, Ostwald process (nitric acid manufacture), Ostwald dilution law, for introducing the concept of mole and many more </a:t>
            </a:r>
            <a:endParaRPr lang="en-IN" sz="2000" b="1" dirty="0"/>
          </a:p>
        </p:txBody>
      </p:sp>
    </p:spTree>
    <p:extLst>
      <p:ext uri="{BB962C8B-B14F-4D97-AF65-F5344CB8AC3E}">
        <p14:creationId xmlns:p14="http://schemas.microsoft.com/office/powerpoint/2010/main" val="1293252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1266" name="Picture 2" descr="In the Ostwald's process for the manufacturing of HNO3 , the catalyst used  i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77" y="736072"/>
            <a:ext cx="6874255" cy="270487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3930" y="12959"/>
            <a:ext cx="9525967" cy="523220"/>
          </a:xfrm>
          <a:prstGeom prst="rect">
            <a:avLst/>
          </a:prstGeom>
          <a:noFill/>
        </p:spPr>
        <p:txBody>
          <a:bodyPr wrap="square" rtlCol="0">
            <a:spAutoFit/>
          </a:bodyPr>
          <a:lstStyle/>
          <a:p>
            <a:r>
              <a:rPr lang="en-IN" sz="2800" b="1" dirty="0" err="1" smtClean="0"/>
              <a:t>Ostwalds</a:t>
            </a:r>
            <a:r>
              <a:rPr lang="en-IN" sz="2800" b="1" dirty="0" smtClean="0"/>
              <a:t> Process : Industrial </a:t>
            </a:r>
            <a:r>
              <a:rPr lang="en-IN" sz="2800" b="1" dirty="0"/>
              <a:t>p</a:t>
            </a:r>
            <a:r>
              <a:rPr lang="en-IN" sz="2800" b="1" dirty="0" smtClean="0"/>
              <a:t>roduction of Nitric acid</a:t>
            </a:r>
            <a:endParaRPr lang="en-IN" sz="2800" b="1" dirty="0"/>
          </a:p>
        </p:txBody>
      </p:sp>
      <p:pic>
        <p:nvPicPr>
          <p:cNvPr id="16386" name="Picture 2" descr="Global Nitric Acid Market Size and Industry Analysis 2019-2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100" y="3440942"/>
            <a:ext cx="5486273" cy="341705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DI-Synthese.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677" y="4744734"/>
            <a:ext cx="6516526" cy="1279547"/>
          </a:xfrm>
          <a:prstGeom prst="rect">
            <a:avLst/>
          </a:prstGeom>
          <a:noFill/>
          <a:extLst>
            <a:ext uri="{909E8E84-426E-40DD-AFC4-6F175D3DCCD1}">
              <a14:hiddenFill xmlns:a14="http://schemas.microsoft.com/office/drawing/2010/main">
                <a:solidFill>
                  <a:srgbClr val="FFFFFF"/>
                </a:solidFill>
              </a14:hiddenFill>
            </a:ext>
          </a:extLst>
        </p:spPr>
      </p:pic>
      <p:pic>
        <p:nvPicPr>
          <p:cNvPr id="16393" name="Picture 9" descr="6 Industrial synthesis of adipic acid. | Download Scientific Dia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8480" y="1145087"/>
            <a:ext cx="4820529" cy="195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4062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ristian Friedrich Schoenbein - Antiquariat INLIBRIS Gilhofer Nf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44" name="Picture 4" descr="Christian Friedrich Schoenbein - Antiquariat INLIBRIS Gilhofer Nf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845814"/>
            <a:ext cx="3524250" cy="308610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uel Cells | Energy Fundament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023" y="2013580"/>
            <a:ext cx="33337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Powder Walter Max Nitrocellulose, Rs 189 /kilogram Walter Max Chemicals  Private Limited | ID: 209112160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023" y="166875"/>
            <a:ext cx="3303155" cy="186298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Nitrocellulose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392" y="2532074"/>
            <a:ext cx="3057530" cy="194848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Since lightning plays a part in creating / repairing the ozone, could we  repair our whole ozone if we had a method to create lightning storms? -  Quo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1686" y="4485502"/>
            <a:ext cx="2997492" cy="22418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0332" y="4480555"/>
            <a:ext cx="7954868" cy="2246769"/>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rPr>
              <a:t>The  accidental discovery of gun cotton or nitrocellulose goes to the credit of </a:t>
            </a:r>
            <a:r>
              <a:rPr lang="en-US" sz="2000" u="sng" dirty="0">
                <a:solidFill>
                  <a:srgbClr val="0000FF"/>
                </a:solidFill>
                <a:latin typeface="Times New Roman" panose="02020603050405020304" pitchFamily="18" charset="0"/>
                <a:ea typeface="Times New Roman" panose="02020603050405020304" pitchFamily="18" charset="0"/>
              </a:rPr>
              <a:t>Christian Friedrich </a:t>
            </a:r>
            <a:r>
              <a:rPr lang="en-US" sz="2000" u="sng" dirty="0" err="1" smtClean="0">
                <a:solidFill>
                  <a:srgbClr val="0000FF"/>
                </a:solidFill>
                <a:latin typeface="Times New Roman" panose="02020603050405020304" pitchFamily="18" charset="0"/>
                <a:ea typeface="Times New Roman" panose="02020603050405020304" pitchFamily="18" charset="0"/>
              </a:rPr>
              <a:t>Schönbein</a:t>
            </a:r>
            <a:r>
              <a:rPr lang="en-US" sz="2000" dirty="0" smtClean="0">
                <a:solidFill>
                  <a:srgbClr val="252525"/>
                </a:solidFill>
                <a:latin typeface="Times New Roman" panose="02020603050405020304" pitchFamily="18" charset="0"/>
                <a:ea typeface="Times New Roman" panose="02020603050405020304" pitchFamily="18" charset="0"/>
              </a:rPr>
              <a:t> </a:t>
            </a:r>
            <a:r>
              <a:rPr lang="en-US" sz="2000" dirty="0">
                <a:solidFill>
                  <a:srgbClr val="252525"/>
                </a:solidFill>
                <a:latin typeface="Times New Roman" panose="02020603050405020304" pitchFamily="18" charset="0"/>
                <a:ea typeface="Times New Roman" panose="02020603050405020304" pitchFamily="18" charset="0"/>
              </a:rPr>
              <a:t>a German-Swiss chemist of </a:t>
            </a:r>
            <a:r>
              <a:rPr lang="en-US" sz="2000" u="sng" dirty="0">
                <a:solidFill>
                  <a:srgbClr val="0000FF"/>
                </a:solidFill>
                <a:latin typeface="Times New Roman" panose="02020603050405020304" pitchFamily="18" charset="0"/>
                <a:ea typeface="Times New Roman" panose="02020603050405020304" pitchFamily="18" charset="0"/>
                <a:hlinkClick r:id="rId7" tooltip="Basel"/>
              </a:rPr>
              <a:t>Basel</a:t>
            </a:r>
            <a:r>
              <a:rPr lang="en-US" sz="2000" dirty="0">
                <a:solidFill>
                  <a:srgbClr val="252525"/>
                </a:solidFill>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rPr>
              <a:t>who in 1846, after cleaning up a spill of  concentrated nitric acid and sulfuric acid on the kitchen table with a cotton apron hung the apron on the stove door to dry. As soon as it was dry, there was a flash as the apron ignited and burned without smoke. Nitrocellulose after slight modification in processing was used as smokeless powder for guns.</a:t>
            </a:r>
            <a:endParaRPr lang="en-IN" sz="2000" dirty="0"/>
          </a:p>
        </p:txBody>
      </p:sp>
      <p:sp>
        <p:nvSpPr>
          <p:cNvPr id="4" name="TextBox 3"/>
          <p:cNvSpPr txBox="1"/>
          <p:nvPr/>
        </p:nvSpPr>
        <p:spPr>
          <a:xfrm>
            <a:off x="1506071" y="118303"/>
            <a:ext cx="5643164" cy="584775"/>
          </a:xfrm>
          <a:prstGeom prst="rect">
            <a:avLst/>
          </a:prstGeom>
          <a:noFill/>
        </p:spPr>
        <p:txBody>
          <a:bodyPr wrap="square" rtlCol="0">
            <a:spAutoFit/>
          </a:bodyPr>
          <a:lstStyle/>
          <a:p>
            <a:pPr algn="ctr"/>
            <a:r>
              <a:rPr lang="en-US" sz="3200" b="1" dirty="0">
                <a:latin typeface="Times New Roman" panose="02020603050405020304" pitchFamily="18" charset="0"/>
                <a:ea typeface="Times New Roman" panose="02020603050405020304" pitchFamily="18" charset="0"/>
              </a:rPr>
              <a:t>Christian Friedrich </a:t>
            </a:r>
            <a:r>
              <a:rPr lang="en-US" sz="3200" b="1" dirty="0" err="1">
                <a:latin typeface="Times New Roman" panose="02020603050405020304" pitchFamily="18" charset="0"/>
                <a:ea typeface="Times New Roman" panose="02020603050405020304" pitchFamily="18" charset="0"/>
              </a:rPr>
              <a:t>Schönbein</a:t>
            </a:r>
            <a:endParaRPr lang="en-IN" sz="3200" b="1" dirty="0"/>
          </a:p>
        </p:txBody>
      </p:sp>
      <p:pic>
        <p:nvPicPr>
          <p:cNvPr id="17410" name="Picture 2" descr="Cellulose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3028" y="703078"/>
            <a:ext cx="2403576" cy="1111654"/>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a:off x="5765532" y="1961853"/>
            <a:ext cx="336528" cy="717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6254593" y="2015621"/>
            <a:ext cx="1628374" cy="369332"/>
          </a:xfrm>
          <a:prstGeom prst="rect">
            <a:avLst/>
          </a:prstGeom>
          <a:noFill/>
        </p:spPr>
        <p:txBody>
          <a:bodyPr wrap="square" rtlCol="0">
            <a:spAutoFit/>
          </a:bodyPr>
          <a:lstStyle/>
          <a:p>
            <a:r>
              <a:rPr lang="en-IN" dirty="0" smtClean="0"/>
              <a:t>HNO</a:t>
            </a:r>
            <a:r>
              <a:rPr lang="en-IN" baseline="-25000" dirty="0" smtClean="0"/>
              <a:t>3 </a:t>
            </a:r>
            <a:r>
              <a:rPr lang="en-IN" dirty="0" smtClean="0"/>
              <a:t> + H</a:t>
            </a:r>
            <a:r>
              <a:rPr lang="en-IN" baseline="-25000" dirty="0" smtClean="0"/>
              <a:t>2</a:t>
            </a:r>
            <a:r>
              <a:rPr lang="en-IN" dirty="0" smtClean="0"/>
              <a:t>SO</a:t>
            </a:r>
            <a:r>
              <a:rPr lang="en-IN" baseline="-25000" dirty="0" smtClean="0"/>
              <a:t>4</a:t>
            </a:r>
            <a:endParaRPr lang="en-IN" dirty="0"/>
          </a:p>
        </p:txBody>
      </p:sp>
    </p:spTree>
    <p:extLst>
      <p:ext uri="{BB962C8B-B14F-4D97-AF65-F5344CB8AC3E}">
        <p14:creationId xmlns:p14="http://schemas.microsoft.com/office/powerpoint/2010/main" val="11935820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scanio Sobrero quote: It has the property of detonating very violently in  cer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9157" y="376518"/>
            <a:ext cx="4252843" cy="608688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taly - Medaglia - Ascanio Sobrero -1912 - Bronze - Catawik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45" y="203939"/>
            <a:ext cx="2816225" cy="275185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Nitroglycerin mechanism of action, nitroglycerin uses, dosage &amp; side effec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48" name="Picture 8" descr="Nitroglycerin mechanism of action, nitroglycerin uses, dosage &amp; side effec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9217" y="1842970"/>
            <a:ext cx="3580566" cy="206718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Nitroglycerin - Wikiw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330" y="623546"/>
            <a:ext cx="4187825" cy="98350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Nitroglycerine manufacture used by Alfred Nobel - Stock Image - V200/0041 -  Science Photo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50" y="3120165"/>
            <a:ext cx="2986088" cy="36979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83989" y="4146071"/>
            <a:ext cx="4749429" cy="2585323"/>
          </a:xfrm>
          <a:prstGeom prst="rect">
            <a:avLst/>
          </a:prstGeom>
        </p:spPr>
        <p:txBody>
          <a:bodyPr wrap="square">
            <a:spAutoFit/>
          </a:bodyPr>
          <a:lstStyle/>
          <a:p>
            <a:r>
              <a:rPr lang="en-IN" dirty="0">
                <a:solidFill>
                  <a:srgbClr val="494948"/>
                </a:solidFill>
                <a:latin typeface="Helvetica Neue"/>
              </a:rPr>
              <a:t> Nobel's Explosives Factory, </a:t>
            </a:r>
            <a:r>
              <a:rPr lang="en-IN" dirty="0" err="1">
                <a:solidFill>
                  <a:srgbClr val="494948"/>
                </a:solidFill>
                <a:latin typeface="Helvetica Neue"/>
              </a:rPr>
              <a:t>Ardeer</a:t>
            </a:r>
            <a:r>
              <a:rPr lang="en-IN" dirty="0">
                <a:solidFill>
                  <a:srgbClr val="494948"/>
                </a:solidFill>
                <a:latin typeface="Helvetica Neue"/>
              </a:rPr>
              <a:t>, c1887. The process of nitrating glycerine is exothermic creating heat, and required the circulation of cooling water to maintain a safe temperature. The one-legged stool was therefore a safety device designed to prevent the operator from falling asleep, thereby ensuring that he paid close attention to the thermometer.</a:t>
            </a:r>
            <a:endParaRPr lang="en-IN" dirty="0"/>
          </a:p>
        </p:txBody>
      </p:sp>
    </p:spTree>
    <p:extLst>
      <p:ext uri="{BB962C8B-B14F-4D97-AF65-F5344CB8AC3E}">
        <p14:creationId xmlns:p14="http://schemas.microsoft.com/office/powerpoint/2010/main" val="5236068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8671" y="174812"/>
            <a:ext cx="6279777" cy="461665"/>
          </a:xfrm>
          <a:prstGeom prst="rect">
            <a:avLst/>
          </a:prstGeom>
          <a:noFill/>
        </p:spPr>
        <p:txBody>
          <a:bodyPr wrap="square" rtlCol="0">
            <a:spAutoFit/>
          </a:bodyPr>
          <a:lstStyle/>
          <a:p>
            <a:pPr algn="ctr"/>
            <a:r>
              <a:rPr lang="en-IN" sz="2400" b="1" dirty="0" smtClean="0"/>
              <a:t>How Alfred Nobel tamed Nitroglycerin</a:t>
            </a:r>
            <a:endParaRPr lang="en-IN" sz="2400" b="1" dirty="0"/>
          </a:p>
        </p:txBody>
      </p:sp>
      <p:sp>
        <p:nvSpPr>
          <p:cNvPr id="3" name="Rectangle 2"/>
          <p:cNvSpPr/>
          <p:nvPr/>
        </p:nvSpPr>
        <p:spPr>
          <a:xfrm>
            <a:off x="-17929" y="636477"/>
            <a:ext cx="6553200" cy="2862322"/>
          </a:xfrm>
          <a:prstGeom prst="rect">
            <a:avLst/>
          </a:prstGeom>
        </p:spPr>
        <p:txBody>
          <a:bodyPr wrap="square">
            <a:spAutoFit/>
          </a:bodyPr>
          <a:lstStyle/>
          <a:p>
            <a:pPr algn="just"/>
            <a:r>
              <a:rPr lang="en-IN" dirty="0">
                <a:solidFill>
                  <a:srgbClr val="000000"/>
                </a:solidFill>
                <a:latin typeface="verdana" panose="020B0604030504040204" pitchFamily="34" charset="0"/>
              </a:rPr>
              <a:t>On September 3, 1864, an explosion occurred in Nobel's laboratory, which was situated in his home, on the outskirts of Stockholm. Five people were killed, including 21-year old Emil Nobel, Alfred's youngest brother. As a result of this accident the city of Stockholm enforced laws that experiments with explosives could not be made within the city limits of Stockholm. Nobel therefore temporarily continued production on a barge anchored in Lake Malaren to the west of Stockholm.</a:t>
            </a:r>
          </a:p>
        </p:txBody>
      </p:sp>
      <p:pic>
        <p:nvPicPr>
          <p:cNvPr id="19458" name="Picture 2" descr="Nobel bo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18" y="3498799"/>
            <a:ext cx="3048000" cy="2819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211669"/>
            <a:ext cx="3756212" cy="646331"/>
          </a:xfrm>
          <a:prstGeom prst="rect">
            <a:avLst/>
          </a:prstGeom>
        </p:spPr>
        <p:txBody>
          <a:bodyPr wrap="square">
            <a:spAutoFit/>
          </a:bodyPr>
          <a:lstStyle/>
          <a:p>
            <a:r>
              <a:rPr lang="en-IN" dirty="0">
                <a:solidFill>
                  <a:srgbClr val="2E2A25"/>
                </a:solidFill>
                <a:latin typeface="Alfred Serif Regular"/>
              </a:rPr>
              <a:t>Nobel brothers (clockwise) Robert, Alfred, </a:t>
            </a:r>
            <a:r>
              <a:rPr lang="en-IN" dirty="0" err="1">
                <a:solidFill>
                  <a:srgbClr val="2E2A25"/>
                </a:solidFill>
                <a:latin typeface="Alfred Serif Regular"/>
              </a:rPr>
              <a:t>Ludvig</a:t>
            </a:r>
            <a:r>
              <a:rPr lang="en-IN" dirty="0">
                <a:solidFill>
                  <a:srgbClr val="2E2A25"/>
                </a:solidFill>
                <a:latin typeface="Alfred Serif Regular"/>
              </a:rPr>
              <a:t> and baby Emil</a:t>
            </a:r>
            <a:endParaRPr lang="en-IN" dirty="0"/>
          </a:p>
        </p:txBody>
      </p:sp>
      <p:sp>
        <p:nvSpPr>
          <p:cNvPr id="5" name="Rectangle 4"/>
          <p:cNvSpPr/>
          <p:nvPr/>
        </p:nvSpPr>
        <p:spPr>
          <a:xfrm>
            <a:off x="3370729" y="3233072"/>
            <a:ext cx="3307978" cy="2308324"/>
          </a:xfrm>
          <a:prstGeom prst="rect">
            <a:avLst/>
          </a:prstGeom>
        </p:spPr>
        <p:txBody>
          <a:bodyPr wrap="square">
            <a:spAutoFit/>
          </a:bodyPr>
          <a:lstStyle/>
          <a:p>
            <a:r>
              <a:rPr lang="en-IN" dirty="0">
                <a:solidFill>
                  <a:srgbClr val="2E2A25"/>
                </a:solidFill>
                <a:latin typeface="Alfred Serif Regular"/>
              </a:rPr>
              <a:t>Robert and </a:t>
            </a:r>
            <a:r>
              <a:rPr lang="en-IN" dirty="0" err="1">
                <a:solidFill>
                  <a:srgbClr val="2E2A25"/>
                </a:solidFill>
                <a:latin typeface="Alfred Serif Regular"/>
              </a:rPr>
              <a:t>Ludvig</a:t>
            </a:r>
            <a:r>
              <a:rPr lang="en-IN" dirty="0">
                <a:solidFill>
                  <a:srgbClr val="2E2A25"/>
                </a:solidFill>
                <a:latin typeface="Alfred Serif Regular"/>
              </a:rPr>
              <a:t> became engineers, while Alfred studied chemistry. His chemistry teachers were Professors Nikolai N. </a:t>
            </a:r>
            <a:r>
              <a:rPr lang="en-IN" dirty="0" err="1">
                <a:solidFill>
                  <a:srgbClr val="2E2A25"/>
                </a:solidFill>
                <a:latin typeface="Alfred Serif Regular"/>
              </a:rPr>
              <a:t>Zinin</a:t>
            </a:r>
            <a:r>
              <a:rPr lang="en-IN" dirty="0">
                <a:solidFill>
                  <a:srgbClr val="2E2A25"/>
                </a:solidFill>
                <a:latin typeface="Alfred Serif Regular"/>
              </a:rPr>
              <a:t> and </a:t>
            </a:r>
            <a:r>
              <a:rPr lang="en-IN" dirty="0" err="1">
                <a:solidFill>
                  <a:srgbClr val="2E2A25"/>
                </a:solidFill>
                <a:latin typeface="Alfred Serif Regular"/>
              </a:rPr>
              <a:t>Yuli</a:t>
            </a:r>
            <a:r>
              <a:rPr lang="en-IN" dirty="0">
                <a:solidFill>
                  <a:srgbClr val="2E2A25"/>
                </a:solidFill>
                <a:latin typeface="Alfred Serif Regular"/>
              </a:rPr>
              <a:t> Trapp. Professor </a:t>
            </a:r>
            <a:r>
              <a:rPr lang="en-IN" dirty="0" err="1">
                <a:solidFill>
                  <a:srgbClr val="2E2A25"/>
                </a:solidFill>
                <a:latin typeface="Alfred Serif Regular"/>
              </a:rPr>
              <a:t>Zinin</a:t>
            </a:r>
            <a:r>
              <a:rPr lang="en-IN" dirty="0">
                <a:solidFill>
                  <a:srgbClr val="2E2A25"/>
                </a:solidFill>
                <a:latin typeface="Alfred Serif Regular"/>
              </a:rPr>
              <a:t> later drew Alfred and Immanuel’s attention to </a:t>
            </a:r>
            <a:r>
              <a:rPr lang="en-IN" dirty="0" err="1">
                <a:solidFill>
                  <a:srgbClr val="2E2A25"/>
                </a:solidFill>
                <a:latin typeface="Alfred Serif Regular"/>
              </a:rPr>
              <a:t>nitroglycerine</a:t>
            </a:r>
            <a:endParaRPr lang="en-IN" dirty="0"/>
          </a:p>
        </p:txBody>
      </p:sp>
      <p:sp>
        <p:nvSpPr>
          <p:cNvPr id="6" name="Rectangle 5"/>
          <p:cNvSpPr/>
          <p:nvPr/>
        </p:nvSpPr>
        <p:spPr>
          <a:xfrm>
            <a:off x="6902821" y="636477"/>
            <a:ext cx="5230906" cy="3693319"/>
          </a:xfrm>
          <a:prstGeom prst="rect">
            <a:avLst/>
          </a:prstGeom>
        </p:spPr>
        <p:txBody>
          <a:bodyPr wrap="square">
            <a:spAutoFit/>
          </a:bodyPr>
          <a:lstStyle/>
          <a:p>
            <a:pPr algn="just"/>
            <a:r>
              <a:rPr lang="en-IN" dirty="0">
                <a:solidFill>
                  <a:srgbClr val="000000"/>
                </a:solidFill>
                <a:latin typeface="verdana" panose="020B0604030504040204" pitchFamily="34" charset="0"/>
              </a:rPr>
              <a:t>Nobel began now searching for a porous material, which would absorb </a:t>
            </a:r>
            <a:r>
              <a:rPr lang="en-IN" dirty="0" err="1">
                <a:solidFill>
                  <a:srgbClr val="000000"/>
                </a:solidFill>
                <a:latin typeface="verdana" panose="020B0604030504040204" pitchFamily="34" charset="0"/>
              </a:rPr>
              <a:t>nitroglycerine</a:t>
            </a:r>
            <a:r>
              <a:rPr lang="en-IN" dirty="0">
                <a:solidFill>
                  <a:srgbClr val="000000"/>
                </a:solidFill>
                <a:latin typeface="verdana" panose="020B0604030504040204" pitchFamily="34" charset="0"/>
              </a:rPr>
              <a:t> without diminishing its explosive capacity. Of the many materials tested (</a:t>
            </a:r>
            <a:r>
              <a:rPr lang="en-IN" b="1" dirty="0">
                <a:solidFill>
                  <a:srgbClr val="FF0000"/>
                </a:solidFill>
                <a:latin typeface="verdana" panose="020B0604030504040204" pitchFamily="34" charset="0"/>
              </a:rPr>
              <a:t>porous silica, paper, paper pulp, wood waste, brick dust, coal, dry clay, </a:t>
            </a:r>
            <a:r>
              <a:rPr lang="en-IN" dirty="0">
                <a:solidFill>
                  <a:srgbClr val="000000"/>
                </a:solidFill>
                <a:latin typeface="verdana" panose="020B0604030504040204" pitchFamily="34" charset="0"/>
              </a:rPr>
              <a:t>etc.), </a:t>
            </a:r>
            <a:r>
              <a:rPr lang="en-IN" dirty="0" err="1">
                <a:solidFill>
                  <a:srgbClr val="000000"/>
                </a:solidFill>
                <a:latin typeface="verdana" panose="020B0604030504040204" pitchFamily="34" charset="0"/>
              </a:rPr>
              <a:t>kieselguhr</a:t>
            </a:r>
            <a:r>
              <a:rPr lang="en-IN" dirty="0">
                <a:solidFill>
                  <a:srgbClr val="000000"/>
                </a:solidFill>
                <a:latin typeface="verdana" panose="020B0604030504040204" pitchFamily="34" charset="0"/>
              </a:rPr>
              <a:t> (a porous diatomaceous earth) turned out to be the most appropriate. It was chemically inert and would easily absorb up to three times its weight of </a:t>
            </a:r>
            <a:r>
              <a:rPr lang="en-IN" dirty="0" err="1">
                <a:solidFill>
                  <a:srgbClr val="000000"/>
                </a:solidFill>
                <a:latin typeface="verdana" panose="020B0604030504040204" pitchFamily="34" charset="0"/>
              </a:rPr>
              <a:t>nitroglycerine</a:t>
            </a:r>
            <a:r>
              <a:rPr lang="en-IN" dirty="0">
                <a:solidFill>
                  <a:srgbClr val="000000"/>
                </a:solidFill>
                <a:latin typeface="verdana" panose="020B0604030504040204" pitchFamily="34" charset="0"/>
              </a:rPr>
              <a:t>; the resulting putty-like substance could be shaped into sticks ready for the user </a:t>
            </a:r>
            <a:endParaRPr lang="en-IN" dirty="0"/>
          </a:p>
        </p:txBody>
      </p:sp>
      <p:pic>
        <p:nvPicPr>
          <p:cNvPr id="19460" name="Picture 4" descr="Diatomaceous earth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448" y="4346524"/>
            <a:ext cx="2476500" cy="1971676"/>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Kieselguhr Brewing industry"/>
          <p:cNvPicPr>
            <a:picLocks noChangeAspect="1" noChangeArrowheads="1"/>
          </p:cNvPicPr>
          <p:nvPr/>
        </p:nvPicPr>
        <p:blipFill rotWithShape="1">
          <a:blip r:embed="rId4">
            <a:extLst>
              <a:ext uri="{28A0092B-C50C-407E-A947-70E740481C1C}">
                <a14:useLocalDpi xmlns:a14="http://schemas.microsoft.com/office/drawing/2010/main" val="0"/>
              </a:ext>
            </a:extLst>
          </a:blip>
          <a:srcRect l="21405" r="26064"/>
          <a:stretch/>
        </p:blipFill>
        <p:spPr bwMode="auto">
          <a:xfrm>
            <a:off x="6777318" y="4266164"/>
            <a:ext cx="2510118" cy="205203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Dynamite PNG Images &amp; PSDs for Download | PixelSquid - S11212547F"/>
          <p:cNvPicPr>
            <a:picLocks noChangeAspect="1" noChangeArrowheads="1"/>
          </p:cNvPicPr>
          <p:nvPr/>
        </p:nvPicPr>
        <p:blipFill rotWithShape="1">
          <a:blip r:embed="rId5">
            <a:extLst>
              <a:ext uri="{28A0092B-C50C-407E-A947-70E740481C1C}">
                <a14:useLocalDpi xmlns:a14="http://schemas.microsoft.com/office/drawing/2010/main" val="0"/>
              </a:ext>
            </a:extLst>
          </a:blip>
          <a:srcRect l="13278" t="27059" r="14957" b="28235"/>
          <a:stretch/>
        </p:blipFill>
        <p:spPr bwMode="auto">
          <a:xfrm>
            <a:off x="3998259" y="5535936"/>
            <a:ext cx="2169459" cy="135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614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Dynamite | explosive | Britann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814" y="3531589"/>
            <a:ext cx="3080640" cy="307293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DYNAMITE „ Requirement is mother of invention, but also grandmother of  laziness ”- Jean-Paul Sartre. - ppt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 name="AutoShape 8" descr="DYNAMITE „ Requirement is mother of invention, but also grandmother of  laziness ”- Jean-Paul Sartre. - ppt downlo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1274" name="Picture 10" descr="Alfred Nobel | Biography, Inventions, &amp; Facts | Britan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0" y="160337"/>
            <a:ext cx="3177994" cy="317799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Explosives. - ppt video online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875" y="312738"/>
            <a:ext cx="3832287" cy="28742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173526" y="3761323"/>
            <a:ext cx="3854634" cy="2862322"/>
          </a:xfrm>
          <a:prstGeom prst="rect">
            <a:avLst/>
          </a:prstGeom>
        </p:spPr>
        <p:txBody>
          <a:bodyPr wrap="square">
            <a:spAutoFit/>
          </a:bodyPr>
          <a:lstStyle/>
          <a:p>
            <a:r>
              <a:rPr lang="en-IN" i="1" dirty="0" smtClean="0">
                <a:solidFill>
                  <a:srgbClr val="333333"/>
                </a:solidFill>
                <a:latin typeface="Work Sans"/>
              </a:rPr>
              <a:t>“My </a:t>
            </a:r>
            <a:r>
              <a:rPr lang="en-IN" i="1" dirty="0">
                <a:solidFill>
                  <a:srgbClr val="333333"/>
                </a:solidFill>
                <a:latin typeface="Work Sans"/>
              </a:rPr>
              <a:t>heart trouble will keep me here in Paris for another few days at least, until my doctors are in complete agreement about my immediate treatment. Isn't it the irony of fate that I have been prescribed [nitroglycerin], to be taken internally! They call it </a:t>
            </a:r>
            <a:r>
              <a:rPr lang="en-IN" i="1" dirty="0" err="1">
                <a:solidFill>
                  <a:srgbClr val="333333"/>
                </a:solidFill>
                <a:latin typeface="Work Sans"/>
              </a:rPr>
              <a:t>Trinitrin</a:t>
            </a:r>
            <a:r>
              <a:rPr lang="en-IN" i="1" dirty="0">
                <a:solidFill>
                  <a:srgbClr val="333333"/>
                </a:solidFill>
                <a:latin typeface="Work Sans"/>
              </a:rPr>
              <a:t>, so as not to scare the chemist and the </a:t>
            </a:r>
            <a:r>
              <a:rPr lang="en-IN" i="1" dirty="0" smtClean="0">
                <a:solidFill>
                  <a:srgbClr val="333333"/>
                </a:solidFill>
                <a:latin typeface="Work Sans"/>
              </a:rPr>
              <a:t>public”.  </a:t>
            </a:r>
            <a:r>
              <a:rPr lang="en-IN" b="1" i="1" dirty="0" smtClean="0">
                <a:solidFill>
                  <a:srgbClr val="FF0000"/>
                </a:solidFill>
                <a:latin typeface="Work Sans"/>
              </a:rPr>
              <a:t>Alfred Nobel</a:t>
            </a:r>
            <a:endParaRPr lang="en-IN" b="1" i="1" dirty="0">
              <a:solidFill>
                <a:srgbClr val="FF0000"/>
              </a:solidFill>
            </a:endParaRPr>
          </a:p>
        </p:txBody>
      </p:sp>
      <p:sp>
        <p:nvSpPr>
          <p:cNvPr id="7" name="Rectangle 6"/>
          <p:cNvSpPr/>
          <p:nvPr/>
        </p:nvSpPr>
        <p:spPr>
          <a:xfrm>
            <a:off x="3456801" y="160337"/>
            <a:ext cx="4477378" cy="6463308"/>
          </a:xfrm>
          <a:prstGeom prst="rect">
            <a:avLst/>
          </a:prstGeom>
        </p:spPr>
        <p:txBody>
          <a:bodyPr wrap="square">
            <a:spAutoFit/>
          </a:bodyPr>
          <a:lstStyle/>
          <a:p>
            <a:pPr algn="just"/>
            <a:r>
              <a:rPr lang="en-IN" dirty="0" smtClean="0">
                <a:solidFill>
                  <a:srgbClr val="000000"/>
                </a:solidFill>
                <a:latin typeface="verdana" panose="020B0604030504040204" pitchFamily="34" charset="0"/>
              </a:rPr>
              <a:t>Nobel's </a:t>
            </a:r>
            <a:r>
              <a:rPr lang="en-IN" dirty="0" err="1">
                <a:solidFill>
                  <a:srgbClr val="000000"/>
                </a:solidFill>
                <a:latin typeface="verdana" panose="020B0604030504040204" pitchFamily="34" charset="0"/>
              </a:rPr>
              <a:t>kieselguhr</a:t>
            </a:r>
            <a:r>
              <a:rPr lang="en-IN" dirty="0">
                <a:solidFill>
                  <a:srgbClr val="000000"/>
                </a:solidFill>
                <a:latin typeface="verdana" panose="020B0604030504040204" pitchFamily="34" charset="0"/>
              </a:rPr>
              <a:t> dynamite </a:t>
            </a:r>
            <a:r>
              <a:rPr lang="en-IN" dirty="0" smtClean="0">
                <a:solidFill>
                  <a:srgbClr val="000000"/>
                </a:solidFill>
                <a:latin typeface="verdana" panose="020B0604030504040204" pitchFamily="34" charset="0"/>
              </a:rPr>
              <a:t>was </a:t>
            </a:r>
            <a:r>
              <a:rPr lang="en-IN" dirty="0">
                <a:solidFill>
                  <a:srgbClr val="000000"/>
                </a:solidFill>
                <a:latin typeface="verdana" panose="020B0604030504040204" pitchFamily="34" charset="0"/>
              </a:rPr>
              <a:t>not quite the perfect solution: 25% of this composite dynamite was </a:t>
            </a:r>
            <a:r>
              <a:rPr lang="en-IN" dirty="0" smtClean="0">
                <a:solidFill>
                  <a:srgbClr val="000000"/>
                </a:solidFill>
                <a:latin typeface="verdana" panose="020B0604030504040204" pitchFamily="34" charset="0"/>
              </a:rPr>
              <a:t>non-explosive. Afterwards </a:t>
            </a:r>
            <a:r>
              <a:rPr lang="en-IN" dirty="0">
                <a:solidFill>
                  <a:srgbClr val="000000"/>
                </a:solidFill>
                <a:latin typeface="verdana" panose="020B0604030504040204" pitchFamily="34" charset="0"/>
              </a:rPr>
              <a:t>two groups of dynamites </a:t>
            </a:r>
            <a:r>
              <a:rPr lang="en-IN" dirty="0" smtClean="0">
                <a:solidFill>
                  <a:srgbClr val="000000"/>
                </a:solidFill>
                <a:latin typeface="verdana" panose="020B0604030504040204" pitchFamily="34" charset="0"/>
              </a:rPr>
              <a:t>were </a:t>
            </a:r>
            <a:r>
              <a:rPr lang="en-IN" dirty="0">
                <a:solidFill>
                  <a:srgbClr val="000000"/>
                </a:solidFill>
                <a:latin typeface="verdana" panose="020B0604030504040204" pitchFamily="34" charset="0"/>
              </a:rPr>
              <a:t>developed: (a) dynamites with an inert absorbent, e.g., </a:t>
            </a:r>
            <a:r>
              <a:rPr lang="en-IN" dirty="0" err="1">
                <a:solidFill>
                  <a:srgbClr val="000000"/>
                </a:solidFill>
                <a:latin typeface="verdana" panose="020B0604030504040204" pitchFamily="34" charset="0"/>
              </a:rPr>
              <a:t>kieselguhr</a:t>
            </a:r>
            <a:r>
              <a:rPr lang="en-IN" dirty="0">
                <a:solidFill>
                  <a:srgbClr val="000000"/>
                </a:solidFill>
                <a:latin typeface="verdana" panose="020B0604030504040204" pitchFamily="34" charset="0"/>
              </a:rPr>
              <a:t> dynamite and, (b) dynamites with an active absorbent.</a:t>
            </a:r>
          </a:p>
          <a:p>
            <a:pPr algn="just"/>
            <a:r>
              <a:rPr lang="en-IN" dirty="0" smtClean="0">
                <a:solidFill>
                  <a:srgbClr val="000000"/>
                </a:solidFill>
                <a:latin typeface="verdana" panose="020B0604030504040204" pitchFamily="34" charset="0"/>
              </a:rPr>
              <a:t> (substances </a:t>
            </a:r>
            <a:r>
              <a:rPr lang="en-IN" dirty="0">
                <a:solidFill>
                  <a:srgbClr val="000000"/>
                </a:solidFill>
                <a:latin typeface="verdana" panose="020B0604030504040204" pitchFamily="34" charset="0"/>
              </a:rPr>
              <a:t>such as sodium, potassium, and ammonium nitrate, chlorates, and black </a:t>
            </a:r>
            <a:r>
              <a:rPr lang="en-IN" dirty="0" smtClean="0">
                <a:solidFill>
                  <a:srgbClr val="000000"/>
                </a:solidFill>
                <a:latin typeface="verdana" panose="020B0604030504040204" pitchFamily="34" charset="0"/>
              </a:rPr>
              <a:t>powder) or a </a:t>
            </a:r>
            <a:r>
              <a:rPr lang="en-IN" dirty="0">
                <a:solidFill>
                  <a:srgbClr val="000000"/>
                </a:solidFill>
                <a:latin typeface="verdana" panose="020B0604030504040204" pitchFamily="34" charset="0"/>
              </a:rPr>
              <a:t>non-explosive material under ordinary </a:t>
            </a:r>
            <a:r>
              <a:rPr lang="en-IN" dirty="0" smtClean="0">
                <a:solidFill>
                  <a:srgbClr val="000000"/>
                </a:solidFill>
                <a:latin typeface="verdana" panose="020B0604030504040204" pitchFamily="34" charset="0"/>
              </a:rPr>
              <a:t>conditions (sawdust</a:t>
            </a:r>
            <a:r>
              <a:rPr lang="en-IN" dirty="0">
                <a:solidFill>
                  <a:srgbClr val="000000"/>
                </a:solidFill>
                <a:latin typeface="verdana" panose="020B0604030504040204" pitchFamily="34" charset="0"/>
              </a:rPr>
              <a:t>, sugar, and </a:t>
            </a:r>
            <a:r>
              <a:rPr lang="en-IN" dirty="0" smtClean="0">
                <a:solidFill>
                  <a:srgbClr val="000000"/>
                </a:solidFill>
                <a:latin typeface="verdana" panose="020B0604030504040204" pitchFamily="34" charset="0"/>
              </a:rPr>
              <a:t>coal) </a:t>
            </a:r>
            <a:r>
              <a:rPr lang="en-IN" dirty="0">
                <a:solidFill>
                  <a:srgbClr val="000000"/>
                </a:solidFill>
                <a:latin typeface="verdana" panose="020B0604030504040204" pitchFamily="34" charset="0"/>
              </a:rPr>
              <a:t>which in the presence of a powerful explosive like </a:t>
            </a:r>
            <a:r>
              <a:rPr lang="en-IN" dirty="0" err="1">
                <a:solidFill>
                  <a:srgbClr val="000000"/>
                </a:solidFill>
                <a:latin typeface="verdana" panose="020B0604030504040204" pitchFamily="34" charset="0"/>
              </a:rPr>
              <a:t>nitroglycerine</a:t>
            </a:r>
            <a:r>
              <a:rPr lang="en-IN" dirty="0">
                <a:solidFill>
                  <a:srgbClr val="000000"/>
                </a:solidFill>
                <a:latin typeface="verdana" panose="020B0604030504040204" pitchFamily="34" charset="0"/>
              </a:rPr>
              <a:t> contributes to the energy </a:t>
            </a:r>
            <a:r>
              <a:rPr lang="en-IN" dirty="0" smtClean="0">
                <a:solidFill>
                  <a:srgbClr val="000000"/>
                </a:solidFill>
                <a:latin typeface="verdana" panose="020B0604030504040204" pitchFamily="34" charset="0"/>
              </a:rPr>
              <a:t>release.</a:t>
            </a:r>
          </a:p>
          <a:p>
            <a:pPr algn="just"/>
            <a:r>
              <a:rPr lang="en-IN" dirty="0" smtClean="0">
                <a:solidFill>
                  <a:srgbClr val="000000"/>
                </a:solidFill>
                <a:latin typeface="verdana" panose="020B0604030504040204" pitchFamily="34" charset="0"/>
              </a:rPr>
              <a:t> </a:t>
            </a:r>
          </a:p>
          <a:p>
            <a:pPr algn="just"/>
            <a:r>
              <a:rPr lang="en-IN" dirty="0" smtClean="0">
                <a:solidFill>
                  <a:srgbClr val="000000"/>
                </a:solidFill>
                <a:latin typeface="verdana" panose="020B0604030504040204" pitchFamily="34" charset="0"/>
              </a:rPr>
              <a:t>Nobel </a:t>
            </a:r>
            <a:r>
              <a:rPr lang="en-IN" dirty="0">
                <a:solidFill>
                  <a:srgbClr val="000000"/>
                </a:solidFill>
                <a:latin typeface="verdana" panose="020B0604030504040204" pitchFamily="34" charset="0"/>
              </a:rPr>
              <a:t>in </a:t>
            </a:r>
            <a:r>
              <a:rPr lang="en-IN" dirty="0" smtClean="0">
                <a:solidFill>
                  <a:srgbClr val="000000"/>
                </a:solidFill>
                <a:latin typeface="verdana" panose="020B0604030504040204" pitchFamily="34" charset="0"/>
              </a:rPr>
              <a:t>1875 invented </a:t>
            </a:r>
            <a:r>
              <a:rPr lang="en-IN" dirty="0">
                <a:solidFill>
                  <a:srgbClr val="000000"/>
                </a:solidFill>
                <a:latin typeface="verdana" panose="020B0604030504040204" pitchFamily="34" charset="0"/>
              </a:rPr>
              <a:t>a more powerful form of dynamite, </a:t>
            </a:r>
            <a:r>
              <a:rPr lang="en-IN" i="1" dirty="0">
                <a:solidFill>
                  <a:srgbClr val="000000"/>
                </a:solidFill>
                <a:latin typeface="verdana" panose="020B0604030504040204" pitchFamily="34" charset="0"/>
              </a:rPr>
              <a:t>blasting </a:t>
            </a:r>
            <a:r>
              <a:rPr lang="en-IN" i="1" dirty="0" err="1">
                <a:solidFill>
                  <a:srgbClr val="000000"/>
                </a:solidFill>
                <a:latin typeface="verdana" panose="020B0604030504040204" pitchFamily="34" charset="0"/>
              </a:rPr>
              <a:t>gelatin</a:t>
            </a:r>
            <a:r>
              <a:rPr lang="en-IN" i="1" dirty="0">
                <a:solidFill>
                  <a:srgbClr val="000000"/>
                </a:solidFill>
                <a:latin typeface="verdana" panose="020B0604030504040204" pitchFamily="34" charset="0"/>
              </a:rPr>
              <a:t>,</a:t>
            </a:r>
            <a:r>
              <a:rPr lang="en-IN" dirty="0">
                <a:solidFill>
                  <a:srgbClr val="000000"/>
                </a:solidFill>
                <a:latin typeface="verdana" panose="020B0604030504040204" pitchFamily="34" charset="0"/>
              </a:rPr>
              <a:t> which he patented the following year. Blasting </a:t>
            </a:r>
            <a:r>
              <a:rPr lang="en-IN" dirty="0" err="1">
                <a:solidFill>
                  <a:srgbClr val="000000"/>
                </a:solidFill>
                <a:latin typeface="verdana" panose="020B0604030504040204" pitchFamily="34" charset="0"/>
              </a:rPr>
              <a:t>gelatin</a:t>
            </a:r>
            <a:r>
              <a:rPr lang="en-IN" dirty="0">
                <a:solidFill>
                  <a:srgbClr val="000000"/>
                </a:solidFill>
                <a:latin typeface="verdana" panose="020B0604030504040204" pitchFamily="34" charset="0"/>
              </a:rPr>
              <a:t> is a gel-like mixture of nitrocellulose with </a:t>
            </a:r>
            <a:r>
              <a:rPr lang="en-IN" dirty="0" err="1">
                <a:solidFill>
                  <a:srgbClr val="000000"/>
                </a:solidFill>
                <a:latin typeface="verdana" panose="020B0604030504040204" pitchFamily="34" charset="0"/>
              </a:rPr>
              <a:t>nitroglycerine</a:t>
            </a:r>
            <a:endParaRPr lang="en-IN" dirty="0"/>
          </a:p>
        </p:txBody>
      </p:sp>
      <p:sp>
        <p:nvSpPr>
          <p:cNvPr id="4" name="TextBox 3"/>
          <p:cNvSpPr txBox="1"/>
          <p:nvPr/>
        </p:nvSpPr>
        <p:spPr>
          <a:xfrm>
            <a:off x="8594841" y="3400579"/>
            <a:ext cx="2958353" cy="369332"/>
          </a:xfrm>
          <a:prstGeom prst="rect">
            <a:avLst/>
          </a:prstGeom>
          <a:solidFill>
            <a:srgbClr val="FFFF00"/>
          </a:solidFill>
        </p:spPr>
        <p:txBody>
          <a:bodyPr wrap="square" rtlCol="0">
            <a:spAutoFit/>
          </a:bodyPr>
          <a:lstStyle/>
          <a:p>
            <a:r>
              <a:rPr lang="en-IN" dirty="0" smtClean="0"/>
              <a:t>Nitroglycerin for chest pain!!</a:t>
            </a:r>
            <a:endParaRPr lang="en-IN" dirty="0"/>
          </a:p>
        </p:txBody>
      </p:sp>
    </p:spTree>
    <p:extLst>
      <p:ext uri="{BB962C8B-B14F-4D97-AF65-F5344CB8AC3E}">
        <p14:creationId xmlns:p14="http://schemas.microsoft.com/office/powerpoint/2010/main" val="26903798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152" y="689788"/>
            <a:ext cx="11604811" cy="3970318"/>
          </a:xfrm>
          <a:prstGeom prst="rect">
            <a:avLst/>
          </a:prstGeom>
        </p:spPr>
        <p:txBody>
          <a:bodyPr wrap="square">
            <a:spAutoFit/>
          </a:bodyPr>
          <a:lstStyle/>
          <a:p>
            <a:r>
              <a:rPr lang="en-IN" dirty="0">
                <a:solidFill>
                  <a:srgbClr val="2E2A25"/>
                </a:solidFill>
                <a:latin typeface="Alfred Serif Regular"/>
              </a:rPr>
              <a:t>All of my remaining realisable assets are to be disbursed as follows: the capital, converted to safe securities by my executors, is to constitute a fund, the interest on which is to be distributed annually as prizes to those who, during the preceding year, have conferred the greatest benefit to humankind. The interest is to be divided into five equal parts and distributed as follows: one part to the person who made the most important discovery or invention in the field of physics; one part to the person who made the most important chemical discovery or improvement; one part to the person who made the most important discovery within the domain of physiology or medicine; one part to the person who, in the field of literature, produced the most outstanding work in an idealistic direction; and one part to the person who has done the most or best to advance fellowship among nations, the abolition or reduction of standing armies, and the establishment and promotion of peace congresses. The prizes for physics and chemistry are to be awarded by the Swedish Academy of Sciences; that for physiological or medical achievements by the </a:t>
            </a:r>
            <a:r>
              <a:rPr lang="en-IN" dirty="0" err="1">
                <a:solidFill>
                  <a:srgbClr val="2E2A25"/>
                </a:solidFill>
                <a:latin typeface="Alfred Serif Regular"/>
              </a:rPr>
              <a:t>Karolinska</a:t>
            </a:r>
            <a:r>
              <a:rPr lang="en-IN" dirty="0">
                <a:solidFill>
                  <a:srgbClr val="2E2A25"/>
                </a:solidFill>
                <a:latin typeface="Alfred Serif Regular"/>
              </a:rPr>
              <a:t> Institute in Stockholm; that for literature by the Academy in Stockholm; and that for champions of peace by a committee of five persons to be selected by the Norwegian </a:t>
            </a:r>
            <a:r>
              <a:rPr lang="en-IN" dirty="0" err="1">
                <a:solidFill>
                  <a:srgbClr val="2E2A25"/>
                </a:solidFill>
                <a:latin typeface="Alfred Serif Regular"/>
              </a:rPr>
              <a:t>Storting</a:t>
            </a:r>
            <a:r>
              <a:rPr lang="en-IN" dirty="0">
                <a:solidFill>
                  <a:srgbClr val="2E2A25"/>
                </a:solidFill>
                <a:latin typeface="Alfred Serif Regular"/>
              </a:rPr>
              <a:t>. It is my express wish that when awarding the prizes, no consideration be given to nationality, but that the prize be awarded to the worthiest person, whether or not they are Scandinavian.</a:t>
            </a:r>
            <a:endParaRPr lang="en-IN" dirty="0"/>
          </a:p>
        </p:txBody>
      </p:sp>
      <p:sp>
        <p:nvSpPr>
          <p:cNvPr id="3" name="Rectangle 2"/>
          <p:cNvSpPr/>
          <p:nvPr/>
        </p:nvSpPr>
        <p:spPr>
          <a:xfrm>
            <a:off x="286904" y="4578604"/>
            <a:ext cx="11860307" cy="2308324"/>
          </a:xfrm>
          <a:prstGeom prst="rect">
            <a:avLst/>
          </a:prstGeom>
        </p:spPr>
        <p:txBody>
          <a:bodyPr wrap="square">
            <a:spAutoFit/>
          </a:bodyPr>
          <a:lstStyle/>
          <a:p>
            <a:pPr fontAlgn="base"/>
            <a:r>
              <a:rPr lang="en-IN" dirty="0">
                <a:solidFill>
                  <a:srgbClr val="2E2A25"/>
                </a:solidFill>
                <a:latin typeface="Alfred Serif Regular"/>
              </a:rPr>
              <a:t>As of now, this will and testament is the only one that is valid, and revokes all my previous testamentary dispositions, should any such be found after my death.</a:t>
            </a:r>
          </a:p>
          <a:p>
            <a:pPr fontAlgn="base"/>
            <a:r>
              <a:rPr lang="en-IN" dirty="0">
                <a:solidFill>
                  <a:srgbClr val="2E2A25"/>
                </a:solidFill>
                <a:latin typeface="Alfred Serif Regular"/>
              </a:rPr>
              <a:t>Finally, it is my express wish that following my death, my arteries be severed, and when this has been done and competent doctors have confirmed clear signs of death, my remains be incinerated in a crematorium.</a:t>
            </a:r>
          </a:p>
          <a:p>
            <a:pPr fontAlgn="base"/>
            <a:r>
              <a:rPr lang="en-IN" dirty="0">
                <a:solidFill>
                  <a:srgbClr val="2E2A25"/>
                </a:solidFill>
                <a:latin typeface="Alfred Serif Regular"/>
              </a:rPr>
              <a:t> </a:t>
            </a:r>
          </a:p>
          <a:p>
            <a:pPr fontAlgn="base"/>
            <a:r>
              <a:rPr lang="en-IN" i="1" dirty="0">
                <a:solidFill>
                  <a:srgbClr val="2E2A25"/>
                </a:solidFill>
                <a:latin typeface="var(--secondary-font-italic)"/>
              </a:rPr>
              <a:t>Paris, 27 November, </a:t>
            </a:r>
            <a:r>
              <a:rPr lang="en-IN" i="1" dirty="0" smtClean="0">
                <a:solidFill>
                  <a:srgbClr val="2E2A25"/>
                </a:solidFill>
                <a:latin typeface="var(--secondary-font-italic)"/>
              </a:rPr>
              <a:t>1895                                 died in 1896, left nine million dollars for the NOBEL prize</a:t>
            </a:r>
          </a:p>
          <a:p>
            <a:pPr fontAlgn="base"/>
            <a:r>
              <a:rPr lang="en-IN" b="1" i="1" dirty="0">
                <a:solidFill>
                  <a:srgbClr val="2E2A25"/>
                </a:solidFill>
                <a:latin typeface="var(--secondary-font-italic)"/>
              </a:rPr>
              <a:t> </a:t>
            </a:r>
            <a:r>
              <a:rPr lang="en-IN" b="1" i="1" dirty="0" smtClean="0">
                <a:solidFill>
                  <a:srgbClr val="2E2A25"/>
                </a:solidFill>
                <a:latin typeface="var(--secondary-font-italic)"/>
              </a:rPr>
              <a:t>                                                                  </a:t>
            </a:r>
            <a:r>
              <a:rPr lang="en-IN" b="1" i="1" dirty="0" smtClean="0">
                <a:solidFill>
                  <a:srgbClr val="FF0000"/>
                </a:solidFill>
                <a:latin typeface="var(--secondary-font-italic)"/>
              </a:rPr>
              <a:t>current NOBEL  prize money  each </a:t>
            </a:r>
            <a:r>
              <a:rPr lang="fr-FR" b="1" dirty="0" smtClean="0">
                <a:solidFill>
                  <a:srgbClr val="FF0000"/>
                </a:solidFill>
              </a:rPr>
              <a:t>SEK </a:t>
            </a:r>
            <a:r>
              <a:rPr lang="fr-FR" b="1" dirty="0">
                <a:solidFill>
                  <a:srgbClr val="FF0000"/>
                </a:solidFill>
              </a:rPr>
              <a:t>10 million (₹8.3 </a:t>
            </a:r>
            <a:r>
              <a:rPr lang="fr-FR" b="1" dirty="0" err="1" smtClean="0">
                <a:solidFill>
                  <a:srgbClr val="FF0000"/>
                </a:solidFill>
              </a:rPr>
              <a:t>crores</a:t>
            </a:r>
            <a:r>
              <a:rPr lang="fr-FR" b="1" dirty="0" smtClean="0">
                <a:solidFill>
                  <a:srgbClr val="FF0000"/>
                </a:solidFill>
              </a:rPr>
              <a:t>)</a:t>
            </a:r>
            <a:endParaRPr lang="en-IN" b="1" dirty="0">
              <a:solidFill>
                <a:srgbClr val="FF0000"/>
              </a:solidFill>
              <a:latin typeface="Alfred Serif Regular"/>
            </a:endParaRPr>
          </a:p>
          <a:p>
            <a:pPr fontAlgn="base"/>
            <a:r>
              <a:rPr lang="en-IN" i="1" dirty="0">
                <a:solidFill>
                  <a:srgbClr val="2E2A25"/>
                </a:solidFill>
                <a:latin typeface="var(--secondary-font-italic)"/>
              </a:rPr>
              <a:t>Alfred Bernhard Nobel</a:t>
            </a:r>
            <a:endParaRPr lang="en-IN" b="0" i="0" dirty="0">
              <a:solidFill>
                <a:srgbClr val="2E2A25"/>
              </a:solidFill>
              <a:effectLst/>
              <a:latin typeface="Alfred Serif Regular"/>
            </a:endParaRPr>
          </a:p>
        </p:txBody>
      </p:sp>
      <p:sp>
        <p:nvSpPr>
          <p:cNvPr id="4" name="TextBox 3"/>
          <p:cNvSpPr txBox="1"/>
          <p:nvPr/>
        </p:nvSpPr>
        <p:spPr>
          <a:xfrm>
            <a:off x="2611005" y="0"/>
            <a:ext cx="6831106" cy="523220"/>
          </a:xfrm>
          <a:prstGeom prst="rect">
            <a:avLst/>
          </a:prstGeom>
          <a:noFill/>
        </p:spPr>
        <p:txBody>
          <a:bodyPr wrap="square" rtlCol="0">
            <a:spAutoFit/>
          </a:bodyPr>
          <a:lstStyle/>
          <a:p>
            <a:r>
              <a:rPr lang="en-IN" dirty="0" smtClean="0"/>
              <a:t> </a:t>
            </a:r>
            <a:r>
              <a:rPr lang="en-IN" sz="2800" dirty="0" smtClean="0"/>
              <a:t>Excerpts from Alfred Nobel’ s Will……………</a:t>
            </a:r>
            <a:endParaRPr lang="en-IN" sz="2800" dirty="0"/>
          </a:p>
        </p:txBody>
      </p:sp>
    </p:spTree>
    <p:extLst>
      <p:ext uri="{BB962C8B-B14F-4D97-AF65-F5344CB8AC3E}">
        <p14:creationId xmlns:p14="http://schemas.microsoft.com/office/powerpoint/2010/main" val="3213903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Guns 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3" y="1680879"/>
            <a:ext cx="4930669" cy="349091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cartridge be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054" name="Picture 6" descr="Image result for cartridge be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697" y="1672965"/>
            <a:ext cx="28575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gun pow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7724" y="1196787"/>
            <a:ext cx="3172648" cy="16049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gunpow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5100" y="3021541"/>
            <a:ext cx="2738677" cy="20564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3/30/Fired_rimfire_and_centerfire_casings.jpg/220px-Fired_rimfire_and_centerfire_casing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5255" y="4001075"/>
            <a:ext cx="1154969" cy="117071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3/35/Bulletfixed.PNG"/>
          <p:cNvPicPr>
            <a:picLocks noChangeAspect="1" noChangeArrowheads="1"/>
          </p:cNvPicPr>
          <p:nvPr/>
        </p:nvPicPr>
        <p:blipFill rotWithShape="1">
          <a:blip r:embed="rId7">
            <a:extLst>
              <a:ext uri="{28A0092B-C50C-407E-A947-70E740481C1C}">
                <a14:useLocalDpi xmlns:a14="http://schemas.microsoft.com/office/drawing/2010/main" val="0"/>
              </a:ext>
            </a:extLst>
          </a:blip>
          <a:srcRect r="42411" b="15387"/>
          <a:stretch/>
        </p:blipFill>
        <p:spPr bwMode="auto">
          <a:xfrm>
            <a:off x="4888503" y="1778904"/>
            <a:ext cx="1000506" cy="20455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7577" y="205723"/>
            <a:ext cx="10085294" cy="461665"/>
          </a:xfrm>
          <a:prstGeom prst="rect">
            <a:avLst/>
          </a:prstGeom>
          <a:noFill/>
        </p:spPr>
        <p:txBody>
          <a:bodyPr wrap="square" rtlCol="0">
            <a:spAutoFit/>
          </a:bodyPr>
          <a:lstStyle/>
          <a:p>
            <a:pPr algn="ctr"/>
            <a:r>
              <a:rPr lang="en-IN" sz="2400" b="1" dirty="0" smtClean="0"/>
              <a:t>The early world’s need for potassium </a:t>
            </a:r>
            <a:r>
              <a:rPr lang="en-IN" sz="2400" b="1" dirty="0"/>
              <a:t>n</a:t>
            </a:r>
            <a:r>
              <a:rPr lang="en-IN" sz="2400" b="1" dirty="0" smtClean="0"/>
              <a:t>itrate was for making gunpowder</a:t>
            </a:r>
            <a:endParaRPr lang="en-IN" sz="2400" b="1" dirty="0"/>
          </a:p>
        </p:txBody>
      </p:sp>
      <p:sp>
        <p:nvSpPr>
          <p:cNvPr id="4" name="Rectangle 3"/>
          <p:cNvSpPr/>
          <p:nvPr/>
        </p:nvSpPr>
        <p:spPr>
          <a:xfrm>
            <a:off x="333562" y="5359207"/>
            <a:ext cx="11858438" cy="1569660"/>
          </a:xfrm>
          <a:prstGeom prst="rect">
            <a:avLst/>
          </a:prstGeom>
        </p:spPr>
        <p:txBody>
          <a:bodyPr wrap="square">
            <a:spAutoFit/>
          </a:bodyPr>
          <a:lstStyle/>
          <a:p>
            <a:r>
              <a:rPr lang="en-IN" sz="2400" dirty="0">
                <a:latin typeface="Times New Roman" panose="02020603050405020304" pitchFamily="18" charset="0"/>
                <a:ea typeface="Calibri" panose="020F0502020204030204" pitchFamily="34" charset="0"/>
              </a:rPr>
              <a:t>In the 9</a:t>
            </a:r>
            <a:r>
              <a:rPr lang="en-IN" sz="2400" baseline="30000" dirty="0">
                <a:latin typeface="Times New Roman" panose="02020603050405020304" pitchFamily="18" charset="0"/>
                <a:ea typeface="Calibri" panose="020F0502020204030204" pitchFamily="34" charset="0"/>
              </a:rPr>
              <a:t>th</a:t>
            </a:r>
            <a:r>
              <a:rPr lang="en-IN" sz="2400" dirty="0">
                <a:latin typeface="Times New Roman" panose="02020603050405020304" pitchFamily="18" charset="0"/>
                <a:ea typeface="Calibri" panose="020F0502020204030204" pitchFamily="34" charset="0"/>
              </a:rPr>
              <a:t> century, Chinese alchemists discovered gunpowder (also called black powder) which is a combination of </a:t>
            </a:r>
            <a:r>
              <a:rPr lang="en-IN" sz="2400" dirty="0" err="1">
                <a:latin typeface="Times New Roman" panose="02020603050405020304" pitchFamily="18" charset="0"/>
                <a:ea typeface="Calibri" panose="020F0502020204030204" pitchFamily="34" charset="0"/>
              </a:rPr>
              <a:t>sulfur</a:t>
            </a:r>
            <a:r>
              <a:rPr lang="en-IN" sz="2400" dirty="0">
                <a:latin typeface="Times New Roman" panose="02020603050405020304" pitchFamily="18" charset="0"/>
                <a:ea typeface="Calibri" panose="020F0502020204030204" pitchFamily="34" charset="0"/>
              </a:rPr>
              <a:t>, charcoal and potassium nitrate. Europeans brought this technology to main land Europe in the 13</a:t>
            </a:r>
            <a:r>
              <a:rPr lang="en-IN" sz="2400" baseline="30000" dirty="0">
                <a:latin typeface="Times New Roman" panose="02020603050405020304" pitchFamily="18" charset="0"/>
                <a:ea typeface="Calibri" panose="020F0502020204030204" pitchFamily="34" charset="0"/>
              </a:rPr>
              <a:t>th</a:t>
            </a:r>
            <a:r>
              <a:rPr lang="en-IN" sz="2400" dirty="0">
                <a:latin typeface="Times New Roman" panose="02020603050405020304" pitchFamily="18" charset="0"/>
                <a:ea typeface="Calibri" panose="020F0502020204030204" pitchFamily="34" charset="0"/>
              </a:rPr>
              <a:t> century</a:t>
            </a:r>
            <a:r>
              <a:rPr lang="en-IN" sz="2400" dirty="0" smtClean="0">
                <a:latin typeface="Times New Roman" panose="02020603050405020304" pitchFamily="18" charset="0"/>
                <a:ea typeface="Calibri" panose="020F0502020204030204" pitchFamily="34" charset="0"/>
              </a:rPr>
              <a:t>. Potassium nitrate  (75%) was the main ingredient  of gunpowder</a:t>
            </a:r>
            <a:endParaRPr lang="en-IN" sz="2400" dirty="0"/>
          </a:p>
        </p:txBody>
      </p:sp>
    </p:spTree>
    <p:extLst>
      <p:ext uri="{BB962C8B-B14F-4D97-AF65-F5344CB8AC3E}">
        <p14:creationId xmlns:p14="http://schemas.microsoft.com/office/powerpoint/2010/main" val="24563614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9447" y="349624"/>
            <a:ext cx="6804211" cy="461665"/>
          </a:xfrm>
          <a:prstGeom prst="rect">
            <a:avLst/>
          </a:prstGeom>
          <a:noFill/>
        </p:spPr>
        <p:txBody>
          <a:bodyPr wrap="square" rtlCol="0">
            <a:spAutoFit/>
          </a:bodyPr>
          <a:lstStyle/>
          <a:p>
            <a:pPr algn="ctr"/>
            <a:r>
              <a:rPr lang="en-IN" sz="2400" b="1" dirty="0" smtClean="0"/>
              <a:t>What are the properties needed for an explosive?</a:t>
            </a:r>
            <a:endParaRPr lang="en-IN" sz="2400" b="1" dirty="0"/>
          </a:p>
        </p:txBody>
      </p:sp>
      <p:sp>
        <p:nvSpPr>
          <p:cNvPr id="3" name="Rectangle 2"/>
          <p:cNvSpPr/>
          <p:nvPr/>
        </p:nvSpPr>
        <p:spPr>
          <a:xfrm>
            <a:off x="349623" y="869335"/>
            <a:ext cx="11564470" cy="4154984"/>
          </a:xfrm>
          <a:prstGeom prst="rect">
            <a:avLst/>
          </a:prstGeom>
        </p:spPr>
        <p:txBody>
          <a:bodyPr wrap="square">
            <a:spAutoFit/>
          </a:bodyPr>
          <a:lstStyle/>
          <a:p>
            <a:r>
              <a:rPr lang="en-IN" sz="2400" dirty="0">
                <a:latin typeface="Times New Roman" panose="02020603050405020304" pitchFamily="18" charset="0"/>
                <a:ea typeface="Calibri" panose="020F0502020204030204" pitchFamily="34" charset="0"/>
              </a:rPr>
              <a:t>The most common property of explosives is their </a:t>
            </a:r>
            <a:r>
              <a:rPr lang="en-IN" sz="2400" b="1" dirty="0">
                <a:solidFill>
                  <a:srgbClr val="FF0000"/>
                </a:solidFill>
                <a:latin typeface="Times New Roman" panose="02020603050405020304" pitchFamily="18" charset="0"/>
                <a:ea typeface="Calibri" panose="020F0502020204030204" pitchFamily="34" charset="0"/>
              </a:rPr>
              <a:t>ability to release a large amount of energy in the form of heat and pressure under the specific conditions of heat, shock, friction, electrostatic discharge, etc</a:t>
            </a:r>
            <a:r>
              <a:rPr lang="en-IN" sz="2400" dirty="0">
                <a:latin typeface="Times New Roman" panose="02020603050405020304" pitchFamily="18" charset="0"/>
                <a:ea typeface="Calibri" panose="020F0502020204030204" pitchFamily="34" charset="0"/>
              </a:rPr>
              <a:t>. The reaction is self-sustaining once initiated and accompanied by the generation of very high temperature (~3000-5000 °C), humongous expansion of released gases in a few microseconds, shock and loud noise. As per Gay </a:t>
            </a:r>
            <a:r>
              <a:rPr lang="en-IN" sz="2400" dirty="0" err="1">
                <a:latin typeface="Times New Roman" panose="02020603050405020304" pitchFamily="18" charset="0"/>
                <a:ea typeface="Calibri" panose="020F0502020204030204" pitchFamily="34" charset="0"/>
              </a:rPr>
              <a:t>Lussac’s</a:t>
            </a:r>
            <a:r>
              <a:rPr lang="en-IN" sz="2400" dirty="0">
                <a:latin typeface="Times New Roman" panose="02020603050405020304" pitchFamily="18" charset="0"/>
                <a:ea typeface="Calibri" panose="020F0502020204030204" pitchFamily="34" charset="0"/>
              </a:rPr>
              <a:t> pressure-temperature law, a proportional temperature-pressure increase is ultimately relieved in the form of an explosion. </a:t>
            </a:r>
            <a:endParaRPr lang="en-IN" sz="2400" dirty="0" smtClean="0">
              <a:latin typeface="Times New Roman" panose="02020603050405020304" pitchFamily="18" charset="0"/>
              <a:ea typeface="Calibri" panose="020F0502020204030204" pitchFamily="34" charset="0"/>
            </a:endParaRPr>
          </a:p>
          <a:p>
            <a:r>
              <a:rPr lang="en-IN" sz="2400" dirty="0" smtClean="0">
                <a:latin typeface="Times New Roman" panose="02020603050405020304" pitchFamily="18" charset="0"/>
                <a:ea typeface="Calibri" panose="020F0502020204030204" pitchFamily="34" charset="0"/>
              </a:rPr>
              <a:t>It </a:t>
            </a:r>
            <a:r>
              <a:rPr lang="en-IN" sz="2400" dirty="0">
                <a:latin typeface="Times New Roman" panose="02020603050405020304" pitchFamily="18" charset="0"/>
                <a:ea typeface="Calibri" panose="020F0502020204030204" pitchFamily="34" charset="0"/>
              </a:rPr>
              <a:t>is worthwhile to note that release of heat without sufficient rapidity can’t be considered as an explosion. For example, although burning of coal releases approximately five times as much heat as an equivalent amount of nitroglycerin, but the rate at which coal releases heat is very slow and therefore, coal cannot be described as </a:t>
            </a:r>
            <a:r>
              <a:rPr lang="en-IN" sz="2400" dirty="0" smtClean="0">
                <a:latin typeface="Times New Roman" panose="02020603050405020304" pitchFamily="18" charset="0"/>
                <a:ea typeface="Calibri" panose="020F0502020204030204" pitchFamily="34" charset="0"/>
              </a:rPr>
              <a:t>explosive. </a:t>
            </a:r>
            <a:endParaRPr lang="en-IN" sz="2400" dirty="0"/>
          </a:p>
        </p:txBody>
      </p:sp>
      <p:pic>
        <p:nvPicPr>
          <p:cNvPr id="22530" name="Picture 2" descr="Coal is not competitive with cheaper alternatives, and the industry's true  costs are even higher | Greenbi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8807" y="5323189"/>
            <a:ext cx="2496558" cy="1518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419665" y="5482181"/>
            <a:ext cx="2326340" cy="1200329"/>
          </a:xfrm>
          <a:prstGeom prst="rect">
            <a:avLst/>
          </a:prstGeom>
          <a:noFill/>
        </p:spPr>
        <p:txBody>
          <a:bodyPr wrap="square" rtlCol="0">
            <a:spAutoFit/>
          </a:bodyPr>
          <a:lstStyle/>
          <a:p>
            <a:r>
              <a:rPr lang="en-IN" dirty="0" smtClean="0"/>
              <a:t>Coal is not an explosive as it releases energy without sufficient rapidity</a:t>
            </a:r>
            <a:endParaRPr lang="en-IN" dirty="0"/>
          </a:p>
        </p:txBody>
      </p:sp>
      <p:pic>
        <p:nvPicPr>
          <p:cNvPr id="22532" name="Picture 4" descr="TNT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205" y="5323189"/>
            <a:ext cx="2136223" cy="14049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90697" y="5564013"/>
            <a:ext cx="2326340" cy="923330"/>
          </a:xfrm>
          <a:prstGeom prst="rect">
            <a:avLst/>
          </a:prstGeom>
          <a:noFill/>
        </p:spPr>
        <p:txBody>
          <a:bodyPr wrap="square" rtlCol="0">
            <a:spAutoFit/>
          </a:bodyPr>
          <a:lstStyle/>
          <a:p>
            <a:r>
              <a:rPr lang="en-IN" dirty="0" smtClean="0"/>
              <a:t>TNT is an explosive as it releases energy with sufficient rapidity</a:t>
            </a:r>
            <a:endParaRPr lang="en-IN" dirty="0"/>
          </a:p>
        </p:txBody>
      </p:sp>
    </p:spTree>
    <p:extLst>
      <p:ext uri="{BB962C8B-B14F-4D97-AF65-F5344CB8AC3E}">
        <p14:creationId xmlns:p14="http://schemas.microsoft.com/office/powerpoint/2010/main" val="2448927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2788" y="407126"/>
            <a:ext cx="6306670" cy="461665"/>
          </a:xfrm>
          <a:prstGeom prst="rect">
            <a:avLst/>
          </a:prstGeom>
          <a:noFill/>
        </p:spPr>
        <p:txBody>
          <a:bodyPr wrap="square" rtlCol="0">
            <a:spAutoFit/>
          </a:bodyPr>
          <a:lstStyle/>
          <a:p>
            <a:pPr algn="ctr"/>
            <a:r>
              <a:rPr lang="en-IN" sz="2400" b="1" dirty="0" smtClean="0"/>
              <a:t>Common </a:t>
            </a:r>
            <a:r>
              <a:rPr lang="en-IN" sz="2400" b="1" dirty="0" err="1" smtClean="0"/>
              <a:t>Explosophores</a:t>
            </a:r>
            <a:r>
              <a:rPr lang="en-IN" sz="2400" b="1" dirty="0" smtClean="0"/>
              <a:t> </a:t>
            </a:r>
            <a:endParaRPr lang="en-IN" sz="2400" b="1" dirty="0"/>
          </a:p>
        </p:txBody>
      </p:sp>
      <p:sp>
        <p:nvSpPr>
          <p:cNvPr id="3" name="Rectangle 2"/>
          <p:cNvSpPr/>
          <p:nvPr/>
        </p:nvSpPr>
        <p:spPr>
          <a:xfrm>
            <a:off x="1264025" y="2441975"/>
            <a:ext cx="10300446" cy="1277850"/>
          </a:xfrm>
          <a:prstGeom prst="rect">
            <a:avLst/>
          </a:prstGeom>
        </p:spPr>
        <p:txBody>
          <a:bodyPr wrap="square">
            <a:spAutoFit/>
          </a:bodyPr>
          <a:lstStyle/>
          <a:p>
            <a:pPr algn="just">
              <a:lnSpc>
                <a:spcPct val="107000"/>
              </a:lnSpc>
              <a:spcAft>
                <a:spcPts val="0"/>
              </a:spcAft>
            </a:pPr>
            <a:r>
              <a:rPr lang="en-IN"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Nitro </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(-NO</a:t>
            </a:r>
            <a:r>
              <a:rPr lang="en-IN" sz="2400" baseline="-250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2</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IN"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nitramine</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(-NHNO</a:t>
            </a:r>
            <a:r>
              <a:rPr lang="en-IN" sz="2400" baseline="-250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2</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IN"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azido</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(-N</a:t>
            </a:r>
            <a:r>
              <a:rPr lang="en-IN" sz="2400" baseline="-250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3</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amino (-NH</a:t>
            </a:r>
            <a:r>
              <a:rPr lang="en-IN" sz="2400" baseline="-250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2</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IN"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nitrito</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(-ONO</a:t>
            </a:r>
            <a:r>
              <a:rPr lang="en-IN" sz="2400" baseline="-250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2</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IN"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azo</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bridges (-N=N-), </a:t>
            </a:r>
            <a:r>
              <a:rPr lang="en-IN"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azoxy</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[-N=N(O)], </a:t>
            </a:r>
            <a:r>
              <a:rPr lang="en-IN"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dinitromethane</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[-CH(NO</a:t>
            </a:r>
            <a:r>
              <a:rPr lang="en-IN" sz="2400" baseline="-250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2</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r>
              <a:rPr lang="en-IN" sz="2400" baseline="-250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2</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and </a:t>
            </a:r>
            <a:r>
              <a:rPr lang="en-IN"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trinitromethane</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[-C(NO</a:t>
            </a:r>
            <a:r>
              <a:rPr lang="en-IN" sz="2400" baseline="-250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2</a:t>
            </a:r>
            <a:r>
              <a:rPr lang="en-IN"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r>
              <a:rPr lang="en-IN" sz="2400" baseline="-250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3.</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169895" y="1055218"/>
            <a:ext cx="9950824" cy="1200329"/>
          </a:xfrm>
          <a:prstGeom prst="rect">
            <a:avLst/>
          </a:prstGeom>
          <a:noFill/>
        </p:spPr>
        <p:txBody>
          <a:bodyPr wrap="square" rtlCol="0">
            <a:spAutoFit/>
          </a:bodyPr>
          <a:lstStyle/>
          <a:p>
            <a:r>
              <a:rPr lang="en-IN" sz="2400" dirty="0" err="1" smtClean="0"/>
              <a:t>Explosophores</a:t>
            </a:r>
            <a:r>
              <a:rPr lang="en-IN" sz="2400" dirty="0" smtClean="0"/>
              <a:t> : Energy rich functional groups which are usually attached to a carbon rich backbone in a traditional explosive. The back bone will act as the fuel. </a:t>
            </a:r>
            <a:endParaRPr lang="en-IN"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3787312504"/>
              </p:ext>
            </p:extLst>
          </p:nvPr>
        </p:nvGraphicFramePr>
        <p:xfrm>
          <a:off x="2542710" y="3723349"/>
          <a:ext cx="7613650" cy="2712850"/>
        </p:xfrm>
        <a:graphic>
          <a:graphicData uri="http://schemas.openxmlformats.org/presentationml/2006/ole">
            <mc:AlternateContent xmlns:mc="http://schemas.openxmlformats.org/markup-compatibility/2006">
              <mc:Choice xmlns:v="urn:schemas-microsoft-com:vml" Requires="v">
                <p:oleObj spid="_x0000_s23603" name="CS ChemDraw Drawing" r:id="rId3" imgW="4650664" imgH="1657643" progId="ChemDraw.Document.6.0">
                  <p:embed/>
                </p:oleObj>
              </mc:Choice>
              <mc:Fallback>
                <p:oleObj name="CS ChemDraw Drawing" r:id="rId3" imgW="4650664" imgH="1657643" progId="ChemDraw.Document.6.0">
                  <p:embed/>
                  <p:pic>
                    <p:nvPicPr>
                      <p:cNvPr id="0" name=""/>
                      <p:cNvPicPr/>
                      <p:nvPr/>
                    </p:nvPicPr>
                    <p:blipFill>
                      <a:blip r:embed="rId4"/>
                      <a:stretch>
                        <a:fillRect/>
                      </a:stretch>
                    </p:blipFill>
                    <p:spPr>
                      <a:xfrm>
                        <a:off x="2542710" y="3723349"/>
                        <a:ext cx="7613650" cy="2712850"/>
                      </a:xfrm>
                      <a:prstGeom prst="rect">
                        <a:avLst/>
                      </a:prstGeom>
                    </p:spPr>
                  </p:pic>
                </p:oleObj>
              </mc:Fallback>
            </mc:AlternateContent>
          </a:graphicData>
        </a:graphic>
      </p:graphicFrame>
    </p:spTree>
    <p:extLst>
      <p:ext uri="{BB962C8B-B14F-4D97-AF65-F5344CB8AC3E}">
        <p14:creationId xmlns:p14="http://schemas.microsoft.com/office/powerpoint/2010/main" val="27087617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32329" y="176441"/>
            <a:ext cx="15240762" cy="4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3" name="Object 2"/>
          <p:cNvGraphicFramePr>
            <a:graphicFrameLocks noChangeAspect="1"/>
          </p:cNvGraphicFramePr>
          <p:nvPr>
            <p:extLst>
              <p:ext uri="{D42A27DB-BD31-4B8C-83A1-F6EECF244321}">
                <p14:modId xmlns:p14="http://schemas.microsoft.com/office/powerpoint/2010/main" val="958439902"/>
              </p:ext>
            </p:extLst>
          </p:nvPr>
        </p:nvGraphicFramePr>
        <p:xfrm>
          <a:off x="932328" y="1468582"/>
          <a:ext cx="11053681" cy="4544291"/>
        </p:xfrm>
        <a:graphic>
          <a:graphicData uri="http://schemas.openxmlformats.org/presentationml/2006/ole">
            <mc:AlternateContent xmlns:mc="http://schemas.openxmlformats.org/markup-compatibility/2006">
              <mc:Choice xmlns:v="urn:schemas-microsoft-com:vml" Requires="v">
                <p:oleObj spid="_x0000_s10451" name="CS ChemDraw Drawing" r:id="rId3" imgW="6776866" imgH="2782475" progId="ChemDraw.Document.6.0">
                  <p:embed/>
                </p:oleObj>
              </mc:Choice>
              <mc:Fallback>
                <p:oleObj name="CS ChemDraw Drawing" r:id="rId3" imgW="6776866" imgH="2782475" progId="ChemDraw.Document.6.0">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328" y="1468582"/>
                        <a:ext cx="11053681" cy="4544291"/>
                      </a:xfrm>
                      <a:prstGeom prst="rect">
                        <a:avLst/>
                      </a:prstGeom>
                      <a:noFill/>
                    </p:spPr>
                  </p:pic>
                </p:oleObj>
              </mc:Fallback>
            </mc:AlternateContent>
          </a:graphicData>
        </a:graphic>
      </p:graphicFrame>
      <p:sp>
        <p:nvSpPr>
          <p:cNvPr id="4" name="Rectangle 4"/>
          <p:cNvSpPr>
            <a:spLocks noChangeArrowheads="1"/>
          </p:cNvSpPr>
          <p:nvPr/>
        </p:nvSpPr>
        <p:spPr bwMode="auto">
          <a:xfrm>
            <a:off x="2923309" y="4807527"/>
            <a:ext cx="1491113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sp>
        <p:nvSpPr>
          <p:cNvPr id="6" name="TextBox 5"/>
          <p:cNvSpPr txBox="1"/>
          <p:nvPr/>
        </p:nvSpPr>
        <p:spPr>
          <a:xfrm>
            <a:off x="3629891" y="401782"/>
            <a:ext cx="5985164" cy="461665"/>
          </a:xfrm>
          <a:prstGeom prst="rect">
            <a:avLst/>
          </a:prstGeom>
          <a:noFill/>
        </p:spPr>
        <p:txBody>
          <a:bodyPr wrap="square" rtlCol="0">
            <a:spAutoFit/>
          </a:bodyPr>
          <a:lstStyle/>
          <a:p>
            <a:pPr algn="ctr"/>
            <a:r>
              <a:rPr lang="en-IN" sz="2400" b="1" i="1" dirty="0" smtClean="0"/>
              <a:t>Classification of explosives</a:t>
            </a:r>
            <a:endParaRPr lang="en-IN" sz="2400" b="1" i="1" dirty="0"/>
          </a:p>
        </p:txBody>
      </p:sp>
    </p:spTree>
    <p:extLst>
      <p:ext uri="{BB962C8B-B14F-4D97-AF65-F5344CB8AC3E}">
        <p14:creationId xmlns:p14="http://schemas.microsoft.com/office/powerpoint/2010/main" val="11391870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3093" y="242048"/>
            <a:ext cx="4262717" cy="461665"/>
          </a:xfrm>
          <a:prstGeom prst="rect">
            <a:avLst/>
          </a:prstGeom>
          <a:noFill/>
        </p:spPr>
        <p:txBody>
          <a:bodyPr wrap="square" rtlCol="0">
            <a:spAutoFit/>
          </a:bodyPr>
          <a:lstStyle/>
          <a:p>
            <a:pPr algn="ctr"/>
            <a:r>
              <a:rPr lang="en-IN" sz="2400" b="1" dirty="0" smtClean="0"/>
              <a:t>Primary Explosives</a:t>
            </a:r>
            <a:endParaRPr lang="en-IN" sz="2400" b="1" dirty="0"/>
          </a:p>
        </p:txBody>
      </p:sp>
      <p:sp>
        <p:nvSpPr>
          <p:cNvPr id="3" name="Rectangle 2"/>
          <p:cNvSpPr/>
          <p:nvPr/>
        </p:nvSpPr>
        <p:spPr>
          <a:xfrm>
            <a:off x="167614" y="791550"/>
            <a:ext cx="11551023" cy="2862322"/>
          </a:xfrm>
          <a:prstGeom prst="rect">
            <a:avLst/>
          </a:prstGeom>
        </p:spPr>
        <p:txBody>
          <a:bodyPr wrap="square">
            <a:spAutoFit/>
          </a:bodyPr>
          <a:lstStyle/>
          <a:p>
            <a:r>
              <a:rPr lang="en-US" sz="2000" b="1" dirty="0">
                <a:solidFill>
                  <a:srgbClr val="252525"/>
                </a:solidFill>
                <a:latin typeface="Times New Roman" panose="02020603050405020304" pitchFamily="18" charset="0"/>
                <a:ea typeface="Times New Roman" panose="02020603050405020304" pitchFamily="18" charset="0"/>
              </a:rPr>
              <a:t>Primary explosives usually explode or detonate when they are heated or subjected to shock. They do not burn and often may not contain elements necessary for combustion and the explosion results even if they are not confined to a space. Primary explosives are extremely sensitive to stimuli such as </a:t>
            </a:r>
            <a:r>
              <a:rPr lang="en-US" sz="2000" b="1" dirty="0">
                <a:latin typeface="Times New Roman" panose="02020603050405020304" pitchFamily="18" charset="0"/>
                <a:ea typeface="Times New Roman" panose="02020603050405020304" pitchFamily="18" charset="0"/>
              </a:rPr>
              <a:t>friction</a:t>
            </a:r>
            <a:r>
              <a:rPr lang="en-US" sz="2000" b="1" dirty="0">
                <a:solidFill>
                  <a:srgbClr val="252525"/>
                </a:solidFill>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impact</a:t>
            </a:r>
            <a:r>
              <a:rPr lang="en-US" sz="2000" b="1" dirty="0">
                <a:solidFill>
                  <a:srgbClr val="252525"/>
                </a:solidFill>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static electricity</a:t>
            </a:r>
            <a:r>
              <a:rPr lang="en-US" sz="2000" b="1" dirty="0">
                <a:solidFill>
                  <a:srgbClr val="252525"/>
                </a:solidFill>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heat</a:t>
            </a:r>
            <a:r>
              <a:rPr lang="en-US" sz="2000" b="1" dirty="0">
                <a:solidFill>
                  <a:srgbClr val="252525"/>
                </a:solidFill>
                <a:latin typeface="Times New Roman" panose="02020603050405020304" pitchFamily="18" charset="0"/>
                <a:ea typeface="Times New Roman" panose="02020603050405020304" pitchFamily="18" charset="0"/>
              </a:rPr>
              <a:t>,  or </a:t>
            </a:r>
            <a:r>
              <a:rPr lang="en-US" sz="2000" b="1" dirty="0">
                <a:latin typeface="Times New Roman" panose="02020603050405020304" pitchFamily="18" charset="0"/>
                <a:ea typeface="Times New Roman" panose="02020603050405020304" pitchFamily="18" charset="0"/>
              </a:rPr>
              <a:t>electromagnetic radiation</a:t>
            </a:r>
            <a:r>
              <a:rPr lang="en-US" sz="2000" b="1" dirty="0">
                <a:solidFill>
                  <a:srgbClr val="252525"/>
                </a:solidFill>
                <a:latin typeface="Times New Roman" panose="02020603050405020304" pitchFamily="18" charset="0"/>
                <a:ea typeface="Times New Roman" panose="02020603050405020304" pitchFamily="18" charset="0"/>
              </a:rPr>
              <a:t>. A relatively small amount of energy is only required for their </a:t>
            </a:r>
            <a:r>
              <a:rPr lang="en-US" sz="2000" b="1" dirty="0">
                <a:latin typeface="Times New Roman" panose="02020603050405020304" pitchFamily="18" charset="0"/>
                <a:ea typeface="Times New Roman" panose="02020603050405020304" pitchFamily="18" charset="0"/>
              </a:rPr>
              <a:t>initiation</a:t>
            </a:r>
            <a:r>
              <a:rPr lang="en-US" sz="2000" b="1" dirty="0">
                <a:solidFill>
                  <a:srgbClr val="252525"/>
                </a:solidFill>
                <a:latin typeface="Times New Roman" panose="02020603050405020304" pitchFamily="18" charset="0"/>
                <a:ea typeface="Times New Roman" panose="02020603050405020304" pitchFamily="18" charset="0"/>
              </a:rPr>
              <a:t>. </a:t>
            </a:r>
            <a:endParaRPr lang="en-US" sz="2000" b="1" dirty="0" smtClean="0">
              <a:solidFill>
                <a:srgbClr val="252525"/>
              </a:solidFill>
              <a:latin typeface="Times New Roman" panose="02020603050405020304" pitchFamily="18" charset="0"/>
              <a:ea typeface="Times New Roman" panose="02020603050405020304" pitchFamily="18" charset="0"/>
            </a:endParaRPr>
          </a:p>
          <a:p>
            <a:r>
              <a:rPr lang="en-US" sz="2000" b="1" dirty="0" smtClean="0">
                <a:solidFill>
                  <a:srgbClr val="252525"/>
                </a:solidFill>
                <a:latin typeface="Times New Roman" panose="02020603050405020304" pitchFamily="18" charset="0"/>
                <a:ea typeface="Times New Roman" panose="02020603050405020304" pitchFamily="18" charset="0"/>
              </a:rPr>
              <a:t>As </a:t>
            </a:r>
            <a:r>
              <a:rPr lang="en-US" sz="2000" b="1" dirty="0">
                <a:solidFill>
                  <a:srgbClr val="252525"/>
                </a:solidFill>
                <a:latin typeface="Times New Roman" panose="02020603050405020304" pitchFamily="18" charset="0"/>
                <a:ea typeface="Times New Roman" panose="02020603050405020304" pitchFamily="18" charset="0"/>
              </a:rPr>
              <a:t>a practical measure, primary explosives are sufficiently sensitive that they can be reliably initiated with a blow from a hammer. Primary explosives are often used in </a:t>
            </a:r>
            <a:r>
              <a:rPr lang="en-US" sz="2000" b="1" dirty="0">
                <a:latin typeface="Times New Roman" panose="02020603050405020304" pitchFamily="18" charset="0"/>
                <a:ea typeface="Times New Roman" panose="02020603050405020304" pitchFamily="18" charset="0"/>
              </a:rPr>
              <a:t>detonators</a:t>
            </a:r>
            <a:r>
              <a:rPr lang="en-US" sz="2000" b="1" dirty="0">
                <a:solidFill>
                  <a:srgbClr val="252525"/>
                </a:solidFill>
                <a:latin typeface="Times New Roman" panose="02020603050405020304" pitchFamily="18" charset="0"/>
                <a:ea typeface="Times New Roman" panose="02020603050405020304" pitchFamily="18" charset="0"/>
              </a:rPr>
              <a:t> or to </a:t>
            </a:r>
            <a:r>
              <a:rPr lang="en-US" sz="2000" b="1" dirty="0">
                <a:latin typeface="Times New Roman" panose="02020603050405020304" pitchFamily="18" charset="0"/>
                <a:ea typeface="Times New Roman" panose="02020603050405020304" pitchFamily="18" charset="0"/>
              </a:rPr>
              <a:t>trigger</a:t>
            </a:r>
            <a:r>
              <a:rPr lang="en-US" sz="2000" b="1" dirty="0">
                <a:solidFill>
                  <a:srgbClr val="252525"/>
                </a:solidFill>
                <a:latin typeface="Times New Roman" panose="02020603050405020304" pitchFamily="18" charset="0"/>
                <a:ea typeface="Times New Roman" panose="02020603050405020304" pitchFamily="18" charset="0"/>
              </a:rPr>
              <a:t> larger charges of less sensitive </a:t>
            </a:r>
            <a:r>
              <a:rPr lang="en-US" sz="2000" b="1" dirty="0">
                <a:latin typeface="Times New Roman" panose="02020603050405020304" pitchFamily="18" charset="0"/>
                <a:ea typeface="Times New Roman" panose="02020603050405020304" pitchFamily="18" charset="0"/>
              </a:rPr>
              <a:t>secondary explosives</a:t>
            </a:r>
            <a:r>
              <a:rPr lang="en-US" sz="2000" b="1" dirty="0">
                <a:solidFill>
                  <a:srgbClr val="252525"/>
                </a:solidFill>
                <a:latin typeface="Times New Roman" panose="02020603050405020304" pitchFamily="18" charset="0"/>
                <a:ea typeface="Times New Roman" panose="02020603050405020304" pitchFamily="18" charset="0"/>
              </a:rPr>
              <a:t> and are  commonly used in </a:t>
            </a:r>
            <a:r>
              <a:rPr lang="en-US" sz="2000" b="1" dirty="0">
                <a:latin typeface="Times New Roman" panose="02020603050405020304" pitchFamily="18" charset="0"/>
                <a:ea typeface="Times New Roman" panose="02020603050405020304" pitchFamily="18" charset="0"/>
              </a:rPr>
              <a:t>blasting caps</a:t>
            </a:r>
            <a:r>
              <a:rPr lang="en-US" sz="2000" b="1" dirty="0">
                <a:solidFill>
                  <a:srgbClr val="252525"/>
                </a:solidFill>
                <a:latin typeface="Times New Roman" panose="02020603050405020304" pitchFamily="18" charset="0"/>
                <a:ea typeface="Times New Roman" panose="02020603050405020304" pitchFamily="18" charset="0"/>
              </a:rPr>
              <a:t> and </a:t>
            </a:r>
            <a:r>
              <a:rPr lang="en-US" sz="2000" b="1" dirty="0">
                <a:latin typeface="Times New Roman" panose="02020603050405020304" pitchFamily="18" charset="0"/>
                <a:ea typeface="Times New Roman" panose="02020603050405020304" pitchFamily="18" charset="0"/>
              </a:rPr>
              <a:t>percussion caps</a:t>
            </a:r>
            <a:r>
              <a:rPr lang="en-US" sz="2000" b="1" dirty="0">
                <a:solidFill>
                  <a:srgbClr val="252525"/>
                </a:solidFill>
                <a:latin typeface="Times New Roman" panose="02020603050405020304" pitchFamily="18" charset="0"/>
                <a:ea typeface="Times New Roman" panose="02020603050405020304" pitchFamily="18" charset="0"/>
              </a:rPr>
              <a:t> to translate a physical shock signal. </a:t>
            </a:r>
            <a:endParaRPr lang="en-IN" sz="2000" b="1" dirty="0"/>
          </a:p>
        </p:txBody>
      </p:sp>
      <p:sp>
        <p:nvSpPr>
          <p:cNvPr id="4" name="Rectangle 2"/>
          <p:cNvSpPr>
            <a:spLocks noChangeArrowheads="1"/>
          </p:cNvSpPr>
          <p:nvPr/>
        </p:nvSpPr>
        <p:spPr bwMode="auto">
          <a:xfrm>
            <a:off x="389967" y="4074027"/>
            <a:ext cx="17350470" cy="52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6" name="Object 5"/>
          <p:cNvGraphicFramePr>
            <a:graphicFrameLocks noChangeAspect="1"/>
          </p:cNvGraphicFramePr>
          <p:nvPr>
            <p:extLst>
              <p:ext uri="{D42A27DB-BD31-4B8C-83A1-F6EECF244321}">
                <p14:modId xmlns:p14="http://schemas.microsoft.com/office/powerpoint/2010/main" val="3021107609"/>
              </p:ext>
            </p:extLst>
          </p:nvPr>
        </p:nvGraphicFramePr>
        <p:xfrm>
          <a:off x="389967" y="3653872"/>
          <a:ext cx="6222354" cy="2324716"/>
        </p:xfrm>
        <a:graphic>
          <a:graphicData uri="http://schemas.openxmlformats.org/presentationml/2006/ole">
            <mc:AlternateContent xmlns:mc="http://schemas.openxmlformats.org/markup-compatibility/2006">
              <mc:Choice xmlns:v="urn:schemas-microsoft-com:vml" Requires="v">
                <p:oleObj spid="_x0000_s25644" name="CS ChemDraw Drawing" r:id="rId3" imgW="4559069" imgH="1703129" progId="ChemDraw.Document.6.0">
                  <p:embed/>
                </p:oleObj>
              </mc:Choice>
              <mc:Fallback>
                <p:oleObj name="CS ChemDraw Drawing" r:id="rId3" imgW="4559069" imgH="1703129" progId="ChemDraw.Document.6.0">
                  <p:embed/>
                  <p:pic>
                    <p:nvPicPr>
                      <p:cNvPr id="0" name=""/>
                      <p:cNvPicPr/>
                      <p:nvPr/>
                    </p:nvPicPr>
                    <p:blipFill>
                      <a:blip r:embed="rId4"/>
                      <a:stretch>
                        <a:fillRect/>
                      </a:stretch>
                    </p:blipFill>
                    <p:spPr>
                      <a:xfrm>
                        <a:off x="389967" y="3653872"/>
                        <a:ext cx="6222354" cy="2324716"/>
                      </a:xfrm>
                      <a:prstGeom prst="rect">
                        <a:avLst/>
                      </a:prstGeom>
                    </p:spPr>
                  </p:pic>
                </p:oleObj>
              </mc:Fallback>
            </mc:AlternateContent>
          </a:graphicData>
        </a:graphic>
      </p:graphicFrame>
      <p:pic>
        <p:nvPicPr>
          <p:cNvPr id="25607" name="Picture 7" descr="blasting caps | cactusbu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960" y="3802833"/>
            <a:ext cx="5389418" cy="2162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2786" y="5978588"/>
            <a:ext cx="1840615" cy="830997"/>
          </a:xfrm>
          <a:prstGeom prst="rect">
            <a:avLst/>
          </a:prstGeom>
          <a:solidFill>
            <a:srgbClr val="FFFF00"/>
          </a:solidFill>
        </p:spPr>
        <p:txBody>
          <a:bodyPr wrap="square" rtlCol="0">
            <a:spAutoFit/>
          </a:bodyPr>
          <a:lstStyle/>
          <a:p>
            <a:r>
              <a:rPr lang="en-IN" sz="1600" dirty="0" smtClean="0"/>
              <a:t>Was the blasting cap in Nobel’s dynamite</a:t>
            </a:r>
            <a:endParaRPr lang="en-IN" sz="1600" dirty="0"/>
          </a:p>
        </p:txBody>
      </p:sp>
      <p:sp>
        <p:nvSpPr>
          <p:cNvPr id="8" name="TextBox 7"/>
          <p:cNvSpPr txBox="1"/>
          <p:nvPr/>
        </p:nvSpPr>
        <p:spPr>
          <a:xfrm>
            <a:off x="2335754" y="5965009"/>
            <a:ext cx="1945301" cy="830997"/>
          </a:xfrm>
          <a:prstGeom prst="rect">
            <a:avLst/>
          </a:prstGeom>
          <a:solidFill>
            <a:srgbClr val="00B0F0"/>
          </a:solidFill>
        </p:spPr>
        <p:txBody>
          <a:bodyPr wrap="square" rtlCol="0">
            <a:spAutoFit/>
          </a:bodyPr>
          <a:lstStyle/>
          <a:p>
            <a:r>
              <a:rPr lang="en-IN" sz="1600" dirty="0" smtClean="0"/>
              <a:t>The most common detonator in guns and military artillery</a:t>
            </a:r>
            <a:endParaRPr lang="en-IN" sz="1600" dirty="0"/>
          </a:p>
        </p:txBody>
      </p:sp>
      <p:sp>
        <p:nvSpPr>
          <p:cNvPr id="9" name="TextBox 8"/>
          <p:cNvSpPr txBox="1"/>
          <p:nvPr/>
        </p:nvSpPr>
        <p:spPr>
          <a:xfrm>
            <a:off x="4619306" y="5978588"/>
            <a:ext cx="2158379" cy="830997"/>
          </a:xfrm>
          <a:prstGeom prst="rect">
            <a:avLst/>
          </a:prstGeom>
          <a:solidFill>
            <a:srgbClr val="00B0F0"/>
          </a:solidFill>
        </p:spPr>
        <p:txBody>
          <a:bodyPr wrap="square" rtlCol="0">
            <a:spAutoFit/>
          </a:bodyPr>
          <a:lstStyle/>
          <a:p>
            <a:r>
              <a:rPr lang="en-IN" sz="1600" dirty="0" smtClean="0"/>
              <a:t>The detonator in small arms  military ammunition</a:t>
            </a:r>
            <a:endParaRPr lang="en-IN" sz="1600" dirty="0"/>
          </a:p>
        </p:txBody>
      </p:sp>
    </p:spTree>
    <p:extLst>
      <p:ext uri="{BB962C8B-B14F-4D97-AF65-F5344CB8AC3E}">
        <p14:creationId xmlns:p14="http://schemas.microsoft.com/office/powerpoint/2010/main" val="15358452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3093" y="242048"/>
            <a:ext cx="4262717" cy="461665"/>
          </a:xfrm>
          <a:prstGeom prst="rect">
            <a:avLst/>
          </a:prstGeom>
          <a:noFill/>
        </p:spPr>
        <p:txBody>
          <a:bodyPr wrap="square" rtlCol="0">
            <a:spAutoFit/>
          </a:bodyPr>
          <a:lstStyle/>
          <a:p>
            <a:pPr algn="ctr"/>
            <a:r>
              <a:rPr lang="en-IN" sz="2400" b="1" dirty="0" smtClean="0"/>
              <a:t>Secondary Explosives</a:t>
            </a:r>
            <a:endParaRPr lang="en-IN" sz="2400" b="1" dirty="0"/>
          </a:p>
        </p:txBody>
      </p:sp>
      <p:sp>
        <p:nvSpPr>
          <p:cNvPr id="3" name="Rectangle 2"/>
          <p:cNvSpPr/>
          <p:nvPr/>
        </p:nvSpPr>
        <p:spPr>
          <a:xfrm>
            <a:off x="646699" y="747971"/>
            <a:ext cx="11187953" cy="3046988"/>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Secondary explosives  or high explosives, on the other hand detonate only under the influence of the shock of the explosion of a primary explosive. Not all of them are combustible and most of them can even be ignited by a flame and generally burn without vigor and can be extinguished also easily. They differ from primary explosives in not getting exploded  by simple heat or shock </a:t>
            </a:r>
            <a:r>
              <a:rPr lang="en-US" sz="2400" dirty="0">
                <a:solidFill>
                  <a:srgbClr val="252525"/>
                </a:solidFill>
                <a:latin typeface="Times New Roman" panose="02020603050405020304" pitchFamily="18" charset="0"/>
                <a:ea typeface="Times New Roman" panose="02020603050405020304" pitchFamily="18" charset="0"/>
              </a:rPr>
              <a:t>and requires substantially more energy to be initiated </a:t>
            </a:r>
            <a:r>
              <a:rPr lang="en-US" sz="2400" dirty="0">
                <a:latin typeface="Times New Roman" panose="02020603050405020304" pitchFamily="18" charset="0"/>
                <a:ea typeface="Times New Roman" panose="02020603050405020304" pitchFamily="18" charset="0"/>
              </a:rPr>
              <a:t>and when exploded using a primary explosive are more </a:t>
            </a:r>
            <a:r>
              <a:rPr lang="en-US" sz="2400" dirty="0" err="1">
                <a:latin typeface="Times New Roman" panose="02020603050405020304" pitchFamily="18" charset="0"/>
                <a:ea typeface="Times New Roman" panose="02020603050405020304" pitchFamily="18" charset="0"/>
              </a:rPr>
              <a:t>brisant</a:t>
            </a:r>
            <a:r>
              <a:rPr lang="en-US" sz="2400" dirty="0">
                <a:latin typeface="Times New Roman" panose="02020603050405020304" pitchFamily="18" charset="0"/>
                <a:ea typeface="Times New Roman" panose="02020603050405020304" pitchFamily="18" charset="0"/>
              </a:rPr>
              <a:t> and powerful. Some secondary explosives have also other applications (e. g. as fertilizers) and are safe to handle and store. </a:t>
            </a:r>
            <a:endParaRPr lang="en-IN" sz="2400" dirty="0"/>
          </a:p>
        </p:txBody>
      </p:sp>
      <p:sp>
        <p:nvSpPr>
          <p:cNvPr id="4" name="Rectangle 2"/>
          <p:cNvSpPr>
            <a:spLocks noChangeArrowheads="1"/>
          </p:cNvSpPr>
          <p:nvPr/>
        </p:nvSpPr>
        <p:spPr bwMode="auto">
          <a:xfrm>
            <a:off x="1350003" y="3610739"/>
            <a:ext cx="142776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6" name="Object 5"/>
          <p:cNvGraphicFramePr>
            <a:graphicFrameLocks noChangeAspect="1"/>
          </p:cNvGraphicFramePr>
          <p:nvPr>
            <p:extLst>
              <p:ext uri="{D42A27DB-BD31-4B8C-83A1-F6EECF244321}">
                <p14:modId xmlns:p14="http://schemas.microsoft.com/office/powerpoint/2010/main" val="1378251864"/>
              </p:ext>
            </p:extLst>
          </p:nvPr>
        </p:nvGraphicFramePr>
        <p:xfrm>
          <a:off x="1747009" y="4242026"/>
          <a:ext cx="9461009" cy="1614268"/>
        </p:xfrm>
        <a:graphic>
          <a:graphicData uri="http://schemas.openxmlformats.org/presentationml/2006/ole">
            <mc:AlternateContent xmlns:mc="http://schemas.openxmlformats.org/markup-compatibility/2006">
              <mc:Choice xmlns:v="urn:schemas-microsoft-com:vml" Requires="v">
                <p:oleObj spid="_x0000_s26663" name="CS ChemDraw Drawing" r:id="rId3" imgW="5349133" imgH="912524" progId="ChemDraw.Document.6.0">
                  <p:embed/>
                </p:oleObj>
              </mc:Choice>
              <mc:Fallback>
                <p:oleObj name="CS ChemDraw Drawing" r:id="rId3" imgW="5349133" imgH="912524" progId="ChemDraw.Document.6.0">
                  <p:embed/>
                  <p:pic>
                    <p:nvPicPr>
                      <p:cNvPr id="0" name=""/>
                      <p:cNvPicPr/>
                      <p:nvPr/>
                    </p:nvPicPr>
                    <p:blipFill>
                      <a:blip r:embed="rId4"/>
                      <a:stretch>
                        <a:fillRect/>
                      </a:stretch>
                    </p:blipFill>
                    <p:spPr>
                      <a:xfrm>
                        <a:off x="1747009" y="4242026"/>
                        <a:ext cx="9461009" cy="1614268"/>
                      </a:xfrm>
                      <a:prstGeom prst="rect">
                        <a:avLst/>
                      </a:prstGeom>
                    </p:spPr>
                  </p:pic>
                </p:oleObj>
              </mc:Fallback>
            </mc:AlternateContent>
          </a:graphicData>
        </a:graphic>
      </p:graphicFrame>
    </p:spTree>
    <p:extLst>
      <p:ext uri="{BB962C8B-B14F-4D97-AF65-F5344CB8AC3E}">
        <p14:creationId xmlns:p14="http://schemas.microsoft.com/office/powerpoint/2010/main" val="11327152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804176" y="3596467"/>
            <a:ext cx="675249" cy="6471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p:cNvSpPr/>
          <p:nvPr/>
        </p:nvSpPr>
        <p:spPr>
          <a:xfrm>
            <a:off x="2398907" y="2004007"/>
            <a:ext cx="675249" cy="6471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p:cNvSpPr/>
          <p:nvPr/>
        </p:nvSpPr>
        <p:spPr>
          <a:xfrm>
            <a:off x="3985733" y="1061909"/>
            <a:ext cx="675249" cy="6471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p:cNvSpPr/>
          <p:nvPr/>
        </p:nvSpPr>
        <p:spPr>
          <a:xfrm>
            <a:off x="7301133" y="1061909"/>
            <a:ext cx="675249" cy="6471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ounded Rectangle 4"/>
          <p:cNvSpPr/>
          <p:nvPr/>
        </p:nvSpPr>
        <p:spPr>
          <a:xfrm>
            <a:off x="8257309" y="2078182"/>
            <a:ext cx="2452255" cy="8589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p:cNvSpPr txBox="1"/>
          <p:nvPr/>
        </p:nvSpPr>
        <p:spPr>
          <a:xfrm>
            <a:off x="3048923" y="199825"/>
            <a:ext cx="7454222" cy="461665"/>
          </a:xfrm>
          <a:prstGeom prst="rect">
            <a:avLst/>
          </a:prstGeom>
          <a:solidFill>
            <a:srgbClr val="FFFF00"/>
          </a:solidFill>
        </p:spPr>
        <p:txBody>
          <a:bodyPr wrap="square" rtlCol="0">
            <a:spAutoFit/>
          </a:bodyPr>
          <a:lstStyle/>
          <a:p>
            <a:r>
              <a:rPr lang="en-IN" sz="2400" b="1" dirty="0" smtClean="0"/>
              <a:t>Ammonium Nitrate: An explosive fertilizer !!!</a:t>
            </a:r>
            <a:endParaRPr lang="en-IN" sz="2400" b="1" dirty="0"/>
          </a:p>
        </p:txBody>
      </p:sp>
      <p:sp>
        <p:nvSpPr>
          <p:cNvPr id="3" name="Rectangle 2"/>
          <p:cNvSpPr>
            <a:spLocks noChangeArrowheads="1"/>
          </p:cNvSpPr>
          <p:nvPr/>
        </p:nvSpPr>
        <p:spPr bwMode="auto">
          <a:xfrm>
            <a:off x="804176" y="1061909"/>
            <a:ext cx="174449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4" name="Object 3"/>
          <p:cNvGraphicFramePr>
            <a:graphicFrameLocks noChangeAspect="1"/>
          </p:cNvGraphicFramePr>
          <p:nvPr>
            <p:extLst>
              <p:ext uri="{D42A27DB-BD31-4B8C-83A1-F6EECF244321}">
                <p14:modId xmlns:p14="http://schemas.microsoft.com/office/powerpoint/2010/main" val="1266505370"/>
              </p:ext>
            </p:extLst>
          </p:nvPr>
        </p:nvGraphicFramePr>
        <p:xfrm>
          <a:off x="804176" y="1125012"/>
          <a:ext cx="11039953" cy="3296101"/>
        </p:xfrm>
        <a:graphic>
          <a:graphicData uri="http://schemas.openxmlformats.org/presentationml/2006/ole">
            <mc:AlternateContent xmlns:mc="http://schemas.openxmlformats.org/markup-compatibility/2006">
              <mc:Choice xmlns:v="urn:schemas-microsoft-com:vml" Requires="v">
                <p:oleObj spid="_x0000_s20534" name="CS ChemDraw Drawing" r:id="rId3" imgW="6248051" imgH="1835818" progId="ChemDraw.Document.6.0">
                  <p:embed/>
                </p:oleObj>
              </mc:Choice>
              <mc:Fallback>
                <p:oleObj name="CS ChemDraw Drawing" r:id="rId3" imgW="6248051" imgH="1835818"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76" y="1125012"/>
                        <a:ext cx="11039953" cy="3296101"/>
                      </a:xfrm>
                      <a:prstGeom prst="rect">
                        <a:avLst/>
                      </a:prstGeom>
                      <a:noFill/>
                    </p:spPr>
                  </p:pic>
                </p:oleObj>
              </mc:Fallback>
            </mc:AlternateContent>
          </a:graphicData>
        </a:graphic>
      </p:graphicFrame>
      <p:pic>
        <p:nvPicPr>
          <p:cNvPr id="33797" name="Picture 5" descr="Texas City Explosion Kills Nearly 600 - HISTO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4844690"/>
            <a:ext cx="3076402" cy="19847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630370" y="4844690"/>
            <a:ext cx="1631853" cy="923330"/>
          </a:xfrm>
          <a:prstGeom prst="rect">
            <a:avLst/>
          </a:prstGeom>
          <a:solidFill>
            <a:srgbClr val="00B0F0"/>
          </a:solidFill>
        </p:spPr>
        <p:txBody>
          <a:bodyPr wrap="square" rtlCol="0">
            <a:spAutoFit/>
          </a:bodyPr>
          <a:lstStyle/>
          <a:p>
            <a:r>
              <a:rPr lang="en-IN" dirty="0" smtClean="0"/>
              <a:t>Texas city 1947 </a:t>
            </a:r>
            <a:r>
              <a:rPr lang="en-IN" dirty="0" err="1" smtClean="0"/>
              <a:t>Amm</a:t>
            </a:r>
            <a:r>
              <a:rPr lang="en-IN" dirty="0" smtClean="0"/>
              <a:t>. Nitrate ~3500 tonnes</a:t>
            </a:r>
            <a:endParaRPr lang="en-IN" dirty="0"/>
          </a:p>
        </p:txBody>
      </p:sp>
      <p:sp>
        <p:nvSpPr>
          <p:cNvPr id="15" name="AutoShape 7" descr="2,750 tons of chemicals detonated in Beirut bla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3801" name="Picture 9" descr="2,750 tons of chemicals detonated in Beirut bla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8751" y="4795218"/>
            <a:ext cx="3545059" cy="1994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96508" y="5578932"/>
            <a:ext cx="1725446" cy="923330"/>
          </a:xfrm>
          <a:prstGeom prst="rect">
            <a:avLst/>
          </a:prstGeom>
          <a:solidFill>
            <a:srgbClr val="FFFF00"/>
          </a:solidFill>
        </p:spPr>
        <p:txBody>
          <a:bodyPr wrap="square" rtlCol="0">
            <a:spAutoFit/>
          </a:bodyPr>
          <a:lstStyle/>
          <a:p>
            <a:r>
              <a:rPr lang="en-IN" dirty="0" smtClean="0"/>
              <a:t>Beirut city 2020 </a:t>
            </a:r>
            <a:r>
              <a:rPr lang="en-IN" dirty="0" err="1" smtClean="0"/>
              <a:t>Amm</a:t>
            </a:r>
            <a:r>
              <a:rPr lang="en-IN" dirty="0" smtClean="0"/>
              <a:t>. Nitrate </a:t>
            </a:r>
          </a:p>
          <a:p>
            <a:r>
              <a:rPr lang="en-IN" dirty="0" smtClean="0"/>
              <a:t>2750 tonnes</a:t>
            </a:r>
            <a:endParaRPr lang="en-IN" dirty="0"/>
          </a:p>
        </p:txBody>
      </p:sp>
      <p:sp>
        <p:nvSpPr>
          <p:cNvPr id="17" name="Rectangle 16"/>
          <p:cNvSpPr/>
          <p:nvPr/>
        </p:nvSpPr>
        <p:spPr>
          <a:xfrm>
            <a:off x="3518550" y="6502262"/>
            <a:ext cx="4950201" cy="369332"/>
          </a:xfrm>
          <a:prstGeom prst="rect">
            <a:avLst/>
          </a:prstGeom>
        </p:spPr>
        <p:txBody>
          <a:bodyPr wrap="none">
            <a:spAutoFit/>
          </a:bodyPr>
          <a:lstStyle/>
          <a:p>
            <a:r>
              <a:rPr lang="en-IN" dirty="0">
                <a:hlinkClick r:id="rId7"/>
              </a:rPr>
              <a:t>https://www.youtube.com/watch?v=FnSr820S2Mk</a:t>
            </a:r>
            <a:endParaRPr lang="en-IN" dirty="0"/>
          </a:p>
        </p:txBody>
      </p:sp>
      <p:sp>
        <p:nvSpPr>
          <p:cNvPr id="7" name="Rectangle 6"/>
          <p:cNvSpPr/>
          <p:nvPr/>
        </p:nvSpPr>
        <p:spPr>
          <a:xfrm>
            <a:off x="1" y="31002"/>
            <a:ext cx="2082018" cy="3139321"/>
          </a:xfrm>
          <a:prstGeom prst="rect">
            <a:avLst/>
          </a:prstGeom>
        </p:spPr>
        <p:txBody>
          <a:bodyPr wrap="square">
            <a:spAutoFit/>
          </a:bodyPr>
          <a:lstStyle/>
          <a:p>
            <a:r>
              <a:rPr lang="en-US" dirty="0">
                <a:solidFill>
                  <a:srgbClr val="252525"/>
                </a:solidFill>
                <a:latin typeface="Times New Roman" panose="02020603050405020304" pitchFamily="18" charset="0"/>
                <a:ea typeface="Times New Roman" panose="02020603050405020304" pitchFamily="18" charset="0"/>
              </a:rPr>
              <a:t>If it is just heated it will get converted to N</a:t>
            </a:r>
            <a:r>
              <a:rPr lang="en-US" baseline="-25000" dirty="0">
                <a:solidFill>
                  <a:srgbClr val="252525"/>
                </a:solidFill>
                <a:latin typeface="Times New Roman" panose="02020603050405020304" pitchFamily="18" charset="0"/>
                <a:ea typeface="Times New Roman" panose="02020603050405020304" pitchFamily="18" charset="0"/>
              </a:rPr>
              <a:t>2</a:t>
            </a:r>
            <a:r>
              <a:rPr lang="en-US" dirty="0">
                <a:solidFill>
                  <a:srgbClr val="252525"/>
                </a:solidFill>
                <a:latin typeface="Times New Roman" panose="02020603050405020304" pitchFamily="18" charset="0"/>
                <a:ea typeface="Times New Roman" panose="02020603050405020304" pitchFamily="18" charset="0"/>
              </a:rPr>
              <a:t>O and H</a:t>
            </a:r>
            <a:r>
              <a:rPr lang="en-US" baseline="-25000" dirty="0">
                <a:solidFill>
                  <a:srgbClr val="252525"/>
                </a:solidFill>
                <a:latin typeface="Times New Roman" panose="02020603050405020304" pitchFamily="18" charset="0"/>
                <a:ea typeface="Times New Roman" panose="02020603050405020304" pitchFamily="18" charset="0"/>
              </a:rPr>
              <a:t>2</a:t>
            </a:r>
            <a:r>
              <a:rPr lang="en-US" dirty="0">
                <a:solidFill>
                  <a:srgbClr val="252525"/>
                </a:solidFill>
                <a:latin typeface="Times New Roman" panose="02020603050405020304" pitchFamily="18" charset="0"/>
                <a:ea typeface="Times New Roman" panose="02020603050405020304" pitchFamily="18" charset="0"/>
              </a:rPr>
              <a:t>O and is the standard method for preparation of N</a:t>
            </a:r>
            <a:r>
              <a:rPr lang="en-US" baseline="-25000" dirty="0">
                <a:solidFill>
                  <a:srgbClr val="252525"/>
                </a:solidFill>
                <a:latin typeface="Times New Roman" panose="02020603050405020304" pitchFamily="18" charset="0"/>
                <a:ea typeface="Times New Roman" panose="02020603050405020304" pitchFamily="18" charset="0"/>
              </a:rPr>
              <a:t>2</a:t>
            </a:r>
            <a:r>
              <a:rPr lang="en-US" dirty="0">
                <a:solidFill>
                  <a:srgbClr val="252525"/>
                </a:solidFill>
                <a:latin typeface="Times New Roman" panose="02020603050405020304" pitchFamily="18" charset="0"/>
                <a:ea typeface="Times New Roman" panose="02020603050405020304" pitchFamily="18" charset="0"/>
              </a:rPr>
              <a:t>O. There are many more ways by which ammonium nitrate can decompose as shown in scheme</a:t>
            </a:r>
            <a:endParaRPr lang="en-IN" dirty="0"/>
          </a:p>
        </p:txBody>
      </p:sp>
    </p:spTree>
    <p:extLst>
      <p:ext uri="{BB962C8B-B14F-4D97-AF65-F5344CB8AC3E}">
        <p14:creationId xmlns:p14="http://schemas.microsoft.com/office/powerpoint/2010/main" val="42265785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66757" y="309489"/>
            <a:ext cx="6119446" cy="461665"/>
          </a:xfrm>
          <a:prstGeom prst="rect">
            <a:avLst/>
          </a:prstGeom>
          <a:noFill/>
        </p:spPr>
        <p:txBody>
          <a:bodyPr wrap="square" rtlCol="0">
            <a:spAutoFit/>
          </a:bodyPr>
          <a:lstStyle/>
          <a:p>
            <a:pPr algn="ctr"/>
            <a:r>
              <a:rPr lang="en-IN" sz="2400" b="1" dirty="0" smtClean="0"/>
              <a:t>Evaluation of explosives </a:t>
            </a:r>
            <a:endParaRPr lang="en-IN" sz="2400" b="1" dirty="0"/>
          </a:p>
        </p:txBody>
      </p:sp>
      <p:sp>
        <p:nvSpPr>
          <p:cNvPr id="3" name="Rectangle 2"/>
          <p:cNvSpPr/>
          <p:nvPr/>
        </p:nvSpPr>
        <p:spPr>
          <a:xfrm>
            <a:off x="534573" y="989320"/>
            <a:ext cx="11465169" cy="3416320"/>
          </a:xfrm>
          <a:prstGeom prst="rect">
            <a:avLst/>
          </a:prstGeom>
        </p:spPr>
        <p:txBody>
          <a:bodyPr wrap="square">
            <a:spAutoFit/>
          </a:bodyPr>
          <a:lstStyle/>
          <a:p>
            <a:r>
              <a:rPr lang="en-IN" sz="2400" dirty="0">
                <a:latin typeface="Times New Roman" panose="02020603050405020304" pitchFamily="18" charset="0"/>
                <a:ea typeface="Calibri" panose="020F0502020204030204" pitchFamily="34" charset="0"/>
              </a:rPr>
              <a:t>Energetic properties of an explosive are determined by measuring its </a:t>
            </a:r>
            <a:r>
              <a:rPr lang="en-IN" sz="2400" b="1" dirty="0">
                <a:solidFill>
                  <a:srgbClr val="FF0000"/>
                </a:solidFill>
                <a:latin typeface="Times New Roman" panose="02020603050405020304" pitchFamily="18" charset="0"/>
                <a:ea typeface="Calibri" panose="020F0502020204030204" pitchFamily="34" charset="0"/>
              </a:rPr>
              <a:t>density, heat of formation, detonation velocity and detonation pressure</a:t>
            </a:r>
            <a:r>
              <a:rPr lang="en-IN" sz="2400" dirty="0">
                <a:latin typeface="Times New Roman" panose="02020603050405020304" pitchFamily="18" charset="0"/>
                <a:ea typeface="Calibri" panose="020F0502020204030204" pitchFamily="34" charset="0"/>
              </a:rPr>
              <a:t>. Detonation velocity or velocity of detonation (</a:t>
            </a:r>
            <a:r>
              <a:rPr lang="en-IN" sz="2400" dirty="0" err="1">
                <a:latin typeface="Times New Roman" panose="02020603050405020304" pitchFamily="18" charset="0"/>
                <a:ea typeface="Calibri" panose="020F0502020204030204" pitchFamily="34" charset="0"/>
              </a:rPr>
              <a:t>VoD</a:t>
            </a:r>
            <a:r>
              <a:rPr lang="en-IN" sz="2400" dirty="0">
                <a:latin typeface="Times New Roman" panose="02020603050405020304" pitchFamily="18" charset="0"/>
                <a:ea typeface="Calibri" panose="020F0502020204030204" pitchFamily="34" charset="0"/>
              </a:rPr>
              <a:t>) is the velocity at which the shock wave front travels through a detonated explosive, whereas detonation pressure (DP) is the peak dynamic pressure in the shock front. Both of these important parameters depend on the molecular formula of explosive, values of heat of formation (</a:t>
            </a:r>
            <a:r>
              <a:rPr lang="de-DE" sz="2400" dirty="0">
                <a:latin typeface="Times New Roman" panose="02020603050405020304" pitchFamily="18" charset="0"/>
                <a:ea typeface="Calibri" panose="020F0502020204030204" pitchFamily="34" charset="0"/>
              </a:rPr>
              <a:t>ΔH</a:t>
            </a:r>
            <a:r>
              <a:rPr lang="de-DE" sz="2400" baseline="-25000" dirty="0">
                <a:latin typeface="Times New Roman" panose="02020603050405020304" pitchFamily="18" charset="0"/>
                <a:ea typeface="Calibri" panose="020F0502020204030204" pitchFamily="34" charset="0"/>
              </a:rPr>
              <a:t>f</a:t>
            </a:r>
            <a:r>
              <a:rPr lang="de-DE" sz="2400" dirty="0">
                <a:latin typeface="Times New Roman" panose="02020603050405020304" pitchFamily="18" charset="0"/>
                <a:ea typeface="Calibri" panose="020F0502020204030204" pitchFamily="34" charset="0"/>
              </a:rPr>
              <a:t>) and density. Density of an explosive is a highly important parameter as both VoD and DP are directly proportional to the value of density and (density)</a:t>
            </a:r>
            <a:r>
              <a:rPr lang="de-DE" sz="2400" baseline="30000" dirty="0">
                <a:latin typeface="Times New Roman" panose="02020603050405020304" pitchFamily="18" charset="0"/>
                <a:ea typeface="Calibri" panose="020F0502020204030204" pitchFamily="34" charset="0"/>
              </a:rPr>
              <a:t>2</a:t>
            </a:r>
            <a:r>
              <a:rPr lang="de-DE" sz="2400" dirty="0">
                <a:latin typeface="Times New Roman" panose="02020603050405020304" pitchFamily="18" charset="0"/>
                <a:ea typeface="Calibri" panose="020F0502020204030204" pitchFamily="34" charset="0"/>
              </a:rPr>
              <a:t>, respectively. The typical detonation </a:t>
            </a:r>
            <a:r>
              <a:rPr lang="de-DE" sz="2400" dirty="0" smtClean="0">
                <a:latin typeface="Times New Roman" panose="02020603050405020304" pitchFamily="18" charset="0"/>
                <a:ea typeface="Calibri" panose="020F0502020204030204" pitchFamily="34" charset="0"/>
              </a:rPr>
              <a:t>velocity (VoD) </a:t>
            </a:r>
            <a:r>
              <a:rPr lang="de-DE" sz="2400" dirty="0">
                <a:latin typeface="Times New Roman" panose="02020603050405020304" pitchFamily="18" charset="0"/>
                <a:ea typeface="Calibri" panose="020F0502020204030204" pitchFamily="34" charset="0"/>
              </a:rPr>
              <a:t>of explosives ranges from </a:t>
            </a:r>
            <a:r>
              <a:rPr lang="en-IN" sz="2400" dirty="0">
                <a:latin typeface="Times New Roman" panose="02020603050405020304" pitchFamily="18" charset="0"/>
                <a:ea typeface="Calibri" panose="020F0502020204030204" pitchFamily="34" charset="0"/>
              </a:rPr>
              <a:t>2700 to 10,000 m/s. </a:t>
            </a:r>
            <a:r>
              <a:rPr lang="en-IN" sz="2400" dirty="0" smtClean="0">
                <a:latin typeface="Times New Roman" panose="02020603050405020304" pitchFamily="18" charset="0"/>
                <a:ea typeface="Calibri" panose="020F0502020204030204" pitchFamily="34" charset="0"/>
              </a:rPr>
              <a:t>some of the explosives very  high </a:t>
            </a:r>
            <a:r>
              <a:rPr lang="en-IN" sz="2400" dirty="0" err="1" smtClean="0">
                <a:latin typeface="Times New Roman" panose="02020603050405020304" pitchFamily="18" charset="0"/>
                <a:ea typeface="Calibri" panose="020F0502020204030204" pitchFamily="34" charset="0"/>
              </a:rPr>
              <a:t>VoD</a:t>
            </a:r>
            <a:r>
              <a:rPr lang="en-IN" sz="2400" dirty="0" smtClean="0">
                <a:latin typeface="Times New Roman" panose="02020603050405020304" pitchFamily="18" charset="0"/>
                <a:ea typeface="Calibri" panose="020F0502020204030204" pitchFamily="34" charset="0"/>
              </a:rPr>
              <a:t> are shown below</a:t>
            </a:r>
            <a:endParaRPr lang="en-IN"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1252044648"/>
              </p:ext>
            </p:extLst>
          </p:nvPr>
        </p:nvGraphicFramePr>
        <p:xfrm>
          <a:off x="3393491" y="4736347"/>
          <a:ext cx="6291259" cy="1845185"/>
        </p:xfrm>
        <a:graphic>
          <a:graphicData uri="http://schemas.openxmlformats.org/presentationml/2006/ole">
            <mc:AlternateContent xmlns:mc="http://schemas.openxmlformats.org/markup-compatibility/2006">
              <mc:Choice xmlns:v="urn:schemas-microsoft-com:vml" Requires="v">
                <p:oleObj spid="_x0000_s29725" name="CS ChemDraw Drawing" r:id="rId3" imgW="4757290" imgH="1395984" progId="ChemDraw.Document.6.0">
                  <p:embed/>
                </p:oleObj>
              </mc:Choice>
              <mc:Fallback>
                <p:oleObj name="CS ChemDraw Drawing" r:id="rId3" imgW="4757290" imgH="1395984" progId="ChemDraw.Document.6.0">
                  <p:embed/>
                  <p:pic>
                    <p:nvPicPr>
                      <p:cNvPr id="0" name=""/>
                      <p:cNvPicPr/>
                      <p:nvPr/>
                    </p:nvPicPr>
                    <p:blipFill>
                      <a:blip r:embed="rId4"/>
                      <a:stretch>
                        <a:fillRect/>
                      </a:stretch>
                    </p:blipFill>
                    <p:spPr>
                      <a:xfrm>
                        <a:off x="3393491" y="4736347"/>
                        <a:ext cx="6291259" cy="1845185"/>
                      </a:xfrm>
                      <a:prstGeom prst="rect">
                        <a:avLst/>
                      </a:prstGeom>
                    </p:spPr>
                  </p:pic>
                </p:oleObj>
              </mc:Fallback>
            </mc:AlternateContent>
          </a:graphicData>
        </a:graphic>
      </p:graphicFrame>
    </p:spTree>
    <p:extLst>
      <p:ext uri="{BB962C8B-B14F-4D97-AF65-F5344CB8AC3E}">
        <p14:creationId xmlns:p14="http://schemas.microsoft.com/office/powerpoint/2010/main" val="22564570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82332" y="-121433"/>
            <a:ext cx="140752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3" name="Object 2"/>
          <p:cNvGraphicFramePr>
            <a:graphicFrameLocks noChangeAspect="1"/>
          </p:cNvGraphicFramePr>
          <p:nvPr>
            <p:extLst>
              <p:ext uri="{D42A27DB-BD31-4B8C-83A1-F6EECF244321}">
                <p14:modId xmlns:p14="http://schemas.microsoft.com/office/powerpoint/2010/main" val="69119570"/>
              </p:ext>
            </p:extLst>
          </p:nvPr>
        </p:nvGraphicFramePr>
        <p:xfrm>
          <a:off x="4265877" y="154057"/>
          <a:ext cx="6650652" cy="6703943"/>
        </p:xfrm>
        <a:graphic>
          <a:graphicData uri="http://schemas.openxmlformats.org/presentationml/2006/ole">
            <mc:AlternateContent xmlns:mc="http://schemas.openxmlformats.org/markup-compatibility/2006">
              <mc:Choice xmlns:v="urn:schemas-microsoft-com:vml" Requires="v">
                <p:oleObj spid="_x0000_s12415" name="CS ChemDraw Drawing" r:id="rId3" imgW="6011853" imgH="6060549" progId="ChemDraw.Document.6.0">
                  <p:embed/>
                </p:oleObj>
              </mc:Choice>
              <mc:Fallback>
                <p:oleObj name="CS ChemDraw Drawing" r:id="rId3" imgW="6011853" imgH="6060549" progId="ChemDraw.Document.6.0">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5877" y="154057"/>
                        <a:ext cx="6650652" cy="6703943"/>
                      </a:xfrm>
                      <a:prstGeom prst="rect">
                        <a:avLst/>
                      </a:prstGeom>
                      <a:noFill/>
                    </p:spPr>
                  </p:pic>
                </p:oleObj>
              </mc:Fallback>
            </mc:AlternateContent>
          </a:graphicData>
        </a:graphic>
      </p:graphicFrame>
      <p:sp>
        <p:nvSpPr>
          <p:cNvPr id="4" name="TextBox 3"/>
          <p:cNvSpPr txBox="1"/>
          <p:nvPr/>
        </p:nvSpPr>
        <p:spPr>
          <a:xfrm>
            <a:off x="717453" y="858130"/>
            <a:ext cx="2982350" cy="1938992"/>
          </a:xfrm>
          <a:prstGeom prst="rect">
            <a:avLst/>
          </a:prstGeom>
          <a:noFill/>
        </p:spPr>
        <p:txBody>
          <a:bodyPr wrap="square" rtlCol="0">
            <a:spAutoFit/>
          </a:bodyPr>
          <a:lstStyle/>
          <a:p>
            <a:r>
              <a:rPr lang="en-IN" sz="2400" b="1" dirty="0" smtClean="0"/>
              <a:t>Synthesis of primary and secondary explosives by nitration using nitric acid </a:t>
            </a:r>
            <a:endParaRPr lang="en-IN" sz="2400" b="1" dirty="0"/>
          </a:p>
        </p:txBody>
      </p:sp>
    </p:spTree>
    <p:extLst>
      <p:ext uri="{BB962C8B-B14F-4D97-AF65-F5344CB8AC3E}">
        <p14:creationId xmlns:p14="http://schemas.microsoft.com/office/powerpoint/2010/main" val="5344093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922" y="93315"/>
            <a:ext cx="11842376" cy="2985433"/>
          </a:xfrm>
          <a:prstGeom prst="rect">
            <a:avLst/>
          </a:prstGeom>
        </p:spPr>
        <p:txBody>
          <a:bodyPr wrap="square">
            <a:spAutoFit/>
          </a:bodyPr>
          <a:lstStyle/>
          <a:p>
            <a:pPr algn="ctr" fontAlgn="base">
              <a:spcAft>
                <a:spcPts val="0"/>
              </a:spcAft>
            </a:pPr>
            <a:r>
              <a:rPr lang="en-US" sz="2400" b="1" dirty="0">
                <a:solidFill>
                  <a:srgbClr val="252525"/>
                </a:solidFill>
                <a:latin typeface="Times New Roman" panose="02020603050405020304" pitchFamily="18" charset="0"/>
                <a:ea typeface="Times New Roman" panose="02020603050405020304" pitchFamily="18" charset="0"/>
              </a:rPr>
              <a:t>Oxygen Balance </a:t>
            </a:r>
            <a:endParaRPr lang="en-US" sz="2400" b="1" dirty="0" smtClean="0">
              <a:solidFill>
                <a:srgbClr val="252525"/>
              </a:solidFill>
              <a:latin typeface="Times New Roman" panose="02020603050405020304" pitchFamily="18" charset="0"/>
              <a:ea typeface="Times New Roman" panose="02020603050405020304" pitchFamily="18" charset="0"/>
            </a:endParaRPr>
          </a:p>
          <a:p>
            <a:pPr algn="ctr" fontAlgn="base">
              <a:spcAft>
                <a:spcPts val="0"/>
              </a:spcAft>
            </a:pPr>
            <a:endParaRPr lang="en-IN" sz="2400" dirty="0">
              <a:latin typeface="Times New Roman" panose="02020603050405020304" pitchFamily="18" charset="0"/>
              <a:ea typeface="Times New Roman" panose="02020603050405020304" pitchFamily="18" charset="0"/>
            </a:endParaRPr>
          </a:p>
          <a:p>
            <a:pPr algn="just">
              <a:spcAft>
                <a:spcPts val="0"/>
              </a:spcAft>
            </a:pPr>
            <a:r>
              <a:rPr lang="en-US" sz="2000" dirty="0">
                <a:latin typeface="Times New Roman" panose="02020603050405020304" pitchFamily="18" charset="0"/>
                <a:ea typeface="Calibri" panose="020F0502020204030204" pitchFamily="34" charset="0"/>
              </a:rPr>
              <a:t>The oxygen balance provides </a:t>
            </a:r>
            <a:r>
              <a:rPr lang="en-US" sz="2000" dirty="0" smtClean="0">
                <a:latin typeface="Times New Roman" panose="02020603050405020304" pitchFamily="18" charset="0"/>
                <a:ea typeface="Calibri" panose="020F0502020204030204" pitchFamily="34" charset="0"/>
              </a:rPr>
              <a:t>information </a:t>
            </a:r>
            <a:r>
              <a:rPr lang="en-US" sz="2000" dirty="0">
                <a:latin typeface="Times New Roman" panose="02020603050405020304" pitchFamily="18" charset="0"/>
                <a:ea typeface="Calibri" panose="020F0502020204030204" pitchFamily="34" charset="0"/>
              </a:rPr>
              <a:t>on the oxygen requirement of an </a:t>
            </a:r>
            <a:r>
              <a:rPr lang="en-US" sz="2000" dirty="0" smtClean="0">
                <a:latin typeface="Times New Roman" panose="02020603050405020304" pitchFamily="18" charset="0"/>
                <a:ea typeface="Calibri" panose="020F0502020204030204" pitchFamily="34" charset="0"/>
              </a:rPr>
              <a:t>explosive.  </a:t>
            </a:r>
            <a:r>
              <a:rPr lang="en-US" sz="2000" dirty="0">
                <a:latin typeface="Times New Roman" panose="02020603050405020304" pitchFamily="18" charset="0"/>
                <a:ea typeface="Calibri" panose="020F0502020204030204" pitchFamily="34" charset="0"/>
              </a:rPr>
              <a:t>A large and negative oxygen balance indicates that there is not </a:t>
            </a:r>
            <a:r>
              <a:rPr lang="en-US" sz="2000" dirty="0" smtClean="0">
                <a:latin typeface="Times New Roman" panose="02020603050405020304" pitchFamily="18" charset="0"/>
                <a:ea typeface="Calibri" panose="020F0502020204030204" pitchFamily="34" charset="0"/>
              </a:rPr>
              <a:t>sufficient </a:t>
            </a:r>
            <a:r>
              <a:rPr lang="en-US" sz="2000" dirty="0">
                <a:latin typeface="Times New Roman" panose="02020603050405020304" pitchFamily="18" charset="0"/>
                <a:ea typeface="Calibri" panose="020F0502020204030204" pitchFamily="34" charset="0"/>
              </a:rPr>
              <a:t>oxygen for carbon dioxide to be formed. As a result, carbon monoxide can get liberated.</a:t>
            </a:r>
            <a:r>
              <a:rPr lang="en-US" sz="2000" dirty="0">
                <a:latin typeface="Times New Roman" panose="02020603050405020304" pitchFamily="18" charset="0"/>
                <a:ea typeface="Times New Roman" panose="02020603050405020304" pitchFamily="18" charset="0"/>
              </a:rPr>
              <a:t>  </a:t>
            </a:r>
            <a:r>
              <a:rPr lang="en-US" sz="2000" b="1" dirty="0">
                <a:solidFill>
                  <a:srgbClr val="FF0000"/>
                </a:solidFill>
                <a:latin typeface="Times New Roman" panose="02020603050405020304" pitchFamily="18" charset="0"/>
                <a:ea typeface="Times New Roman" panose="02020603050405020304" pitchFamily="18" charset="0"/>
              </a:rPr>
              <a:t>Oxygen balance can be defined as the amount of oxygen expressed in weight percent liberated when an explosive material is completely converted to CO</a:t>
            </a:r>
            <a:r>
              <a:rPr lang="en-US" sz="2000" b="1" baseline="-25000" dirty="0">
                <a:solidFill>
                  <a:srgbClr val="FF0000"/>
                </a:solidFill>
                <a:latin typeface="Times New Roman" panose="02020603050405020304" pitchFamily="18" charset="0"/>
                <a:ea typeface="Times New Roman" panose="02020603050405020304" pitchFamily="18" charset="0"/>
              </a:rPr>
              <a:t>2</a:t>
            </a:r>
            <a:r>
              <a:rPr lang="en-US" sz="2000" b="1" dirty="0">
                <a:solidFill>
                  <a:srgbClr val="FF0000"/>
                </a:solidFill>
                <a:latin typeface="Times New Roman" panose="02020603050405020304" pitchFamily="18" charset="0"/>
                <a:ea typeface="Times New Roman" panose="02020603050405020304" pitchFamily="18" charset="0"/>
              </a:rPr>
              <a:t>, H</a:t>
            </a:r>
            <a:r>
              <a:rPr lang="en-US" sz="2000" b="1" baseline="-25000" dirty="0">
                <a:solidFill>
                  <a:srgbClr val="FF0000"/>
                </a:solidFill>
                <a:latin typeface="Times New Roman" panose="02020603050405020304" pitchFamily="18" charset="0"/>
                <a:ea typeface="Times New Roman" panose="02020603050405020304" pitchFamily="18" charset="0"/>
              </a:rPr>
              <a:t>2</a:t>
            </a:r>
            <a:r>
              <a:rPr lang="en-US" sz="2000" b="1" dirty="0">
                <a:solidFill>
                  <a:srgbClr val="FF0000"/>
                </a:solidFill>
                <a:latin typeface="Times New Roman" panose="02020603050405020304" pitchFamily="18" charset="0"/>
                <a:ea typeface="Times New Roman" panose="02020603050405020304" pitchFamily="18" charset="0"/>
              </a:rPr>
              <a:t>O, N</a:t>
            </a:r>
            <a:r>
              <a:rPr lang="en-US" sz="2000" b="1" baseline="-25000" dirty="0">
                <a:solidFill>
                  <a:srgbClr val="FF0000"/>
                </a:solidFill>
                <a:latin typeface="Times New Roman" panose="02020603050405020304" pitchFamily="18" charset="0"/>
                <a:ea typeface="Times New Roman" panose="02020603050405020304" pitchFamily="18" charset="0"/>
              </a:rPr>
              <a:t>2</a:t>
            </a:r>
            <a:r>
              <a:rPr lang="en-US" sz="2000" b="1" dirty="0">
                <a:solidFill>
                  <a:srgbClr val="FF0000"/>
                </a:solidFill>
                <a:latin typeface="Times New Roman" panose="02020603050405020304" pitchFamily="18" charset="0"/>
                <a:ea typeface="Times New Roman" panose="02020603050405020304" pitchFamily="18" charset="0"/>
              </a:rPr>
              <a:t>, SO</a:t>
            </a:r>
            <a:r>
              <a:rPr lang="en-US" sz="2000" b="1" baseline="-25000" dirty="0">
                <a:solidFill>
                  <a:srgbClr val="FF0000"/>
                </a:solidFill>
                <a:latin typeface="Times New Roman" panose="02020603050405020304" pitchFamily="18" charset="0"/>
                <a:ea typeface="Times New Roman" panose="02020603050405020304" pitchFamily="18" charset="0"/>
              </a:rPr>
              <a:t>2</a:t>
            </a:r>
            <a:r>
              <a:rPr lang="en-US" sz="2000" b="1" dirty="0">
                <a:solidFill>
                  <a:srgbClr val="FF0000"/>
                </a:solidFill>
                <a:latin typeface="Times New Roman" panose="02020603050405020304" pitchFamily="18" charset="0"/>
                <a:ea typeface="Times New Roman" panose="02020603050405020304" pitchFamily="18" charset="0"/>
              </a:rPr>
              <a:t>, Al</a:t>
            </a:r>
            <a:r>
              <a:rPr lang="en-US" sz="2000" b="1" baseline="-25000" dirty="0">
                <a:solidFill>
                  <a:srgbClr val="FF0000"/>
                </a:solidFill>
                <a:latin typeface="Times New Roman" panose="02020603050405020304" pitchFamily="18" charset="0"/>
                <a:ea typeface="Times New Roman" panose="02020603050405020304" pitchFamily="18" charset="0"/>
              </a:rPr>
              <a:t>2</a:t>
            </a:r>
            <a:r>
              <a:rPr lang="en-US" sz="2000" b="1" dirty="0">
                <a:solidFill>
                  <a:srgbClr val="FF0000"/>
                </a:solidFill>
                <a:latin typeface="Times New Roman" panose="02020603050405020304" pitchFamily="18" charset="0"/>
                <a:ea typeface="Times New Roman" panose="02020603050405020304" pitchFamily="18" charset="0"/>
              </a:rPr>
              <a:t>O</a:t>
            </a:r>
            <a:r>
              <a:rPr lang="en-US" sz="2000" b="1" baseline="-25000" dirty="0">
                <a:solidFill>
                  <a:srgbClr val="FF0000"/>
                </a:solidFill>
                <a:latin typeface="Times New Roman" panose="02020603050405020304" pitchFamily="18" charset="0"/>
                <a:ea typeface="Times New Roman" panose="02020603050405020304" pitchFamily="18" charset="0"/>
              </a:rPr>
              <a:t>3</a:t>
            </a:r>
            <a:r>
              <a:rPr lang="en-US" sz="2000" b="1" dirty="0">
                <a:solidFill>
                  <a:srgbClr val="FF0000"/>
                </a:solidFill>
                <a:latin typeface="Times New Roman" panose="02020603050405020304" pitchFamily="18" charset="0"/>
                <a:ea typeface="Times New Roman" panose="02020603050405020304" pitchFamily="18" charset="0"/>
              </a:rPr>
              <a:t> etc. </a:t>
            </a:r>
            <a:r>
              <a:rPr lang="en-US" sz="2000" dirty="0">
                <a:latin typeface="Times New Roman" panose="02020603050405020304" pitchFamily="18" charset="0"/>
                <a:ea typeface="Times New Roman" panose="02020603050405020304" pitchFamily="18" charset="0"/>
              </a:rPr>
              <a:t>With regard to oxygen balance (OB%), zero percent oxygen balance is the situation required for a very strong explosive which is achieved  when all of C gets converted to CO</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 all of H gets converted to H</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O, N to N</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 and all metals to stable metal oxides with no excess of  oxygen remaining or having deficiency in oxygen.</a:t>
            </a:r>
            <a:endParaRPr lang="en-IN" sz="2000" dirty="0">
              <a:effectLst/>
              <a:latin typeface="Times New Roman" panose="02020603050405020304" pitchFamily="18" charset="0"/>
              <a:ea typeface="Times New Roman" panose="02020603050405020304" pitchFamily="18" charset="0"/>
            </a:endParaRPr>
          </a:p>
        </p:txBody>
      </p:sp>
      <p:sp>
        <p:nvSpPr>
          <p:cNvPr id="3" name="Rectangle 2"/>
          <p:cNvSpPr>
            <a:spLocks noChangeArrowheads="1"/>
          </p:cNvSpPr>
          <p:nvPr/>
        </p:nvSpPr>
        <p:spPr bwMode="auto">
          <a:xfrm>
            <a:off x="121024" y="2686557"/>
            <a:ext cx="111696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4" name="Object 3"/>
          <p:cNvGraphicFramePr>
            <a:graphicFrameLocks noChangeAspect="1"/>
          </p:cNvGraphicFramePr>
          <p:nvPr>
            <p:extLst>
              <p:ext uri="{D42A27DB-BD31-4B8C-83A1-F6EECF244321}">
                <p14:modId xmlns:p14="http://schemas.microsoft.com/office/powerpoint/2010/main" val="3047450626"/>
              </p:ext>
            </p:extLst>
          </p:nvPr>
        </p:nvGraphicFramePr>
        <p:xfrm>
          <a:off x="375788" y="2981540"/>
          <a:ext cx="5565775" cy="2786062"/>
        </p:xfrm>
        <a:graphic>
          <a:graphicData uri="http://schemas.openxmlformats.org/presentationml/2006/ole">
            <mc:AlternateContent xmlns:mc="http://schemas.openxmlformats.org/markup-compatibility/2006">
              <mc:Choice xmlns:v="urn:schemas-microsoft-com:vml" Requires="v">
                <p:oleObj spid="_x0000_s27754" name="CS ChemDraw Drawing" r:id="rId3" imgW="3972393" imgH="1988703" progId="ChemDraw.Document.6.0">
                  <p:embed/>
                </p:oleObj>
              </mc:Choice>
              <mc:Fallback>
                <p:oleObj name="CS ChemDraw Drawing" r:id="rId3" imgW="3972393" imgH="1988703" progId="ChemDraw.Document.6.0">
                  <p:embed/>
                  <p:pic>
                    <p:nvPicPr>
                      <p:cNvPr id="0" name="Object 1"/>
                      <p:cNvPicPr>
                        <a:picLocks noChangeAspect="1" noChangeArrowheads="1"/>
                      </p:cNvPicPr>
                      <p:nvPr/>
                    </p:nvPicPr>
                    <p:blipFill>
                      <a:blip r:embed="rId4"/>
                      <a:srcRect/>
                      <a:stretch>
                        <a:fillRect/>
                      </a:stretch>
                    </p:blipFill>
                    <p:spPr bwMode="auto">
                      <a:xfrm>
                        <a:off x="375788" y="2981540"/>
                        <a:ext cx="5565775" cy="2786062"/>
                      </a:xfrm>
                      <a:prstGeom prst="rect">
                        <a:avLst/>
                      </a:prstGeom>
                      <a:noFill/>
                      <a:ln w="12700">
                        <a:solidFill>
                          <a:schemeClr val="tx1"/>
                        </a:solidFill>
                      </a:ln>
                    </p:spPr>
                  </p:pic>
                </p:oleObj>
              </mc:Fallback>
            </mc:AlternateContent>
          </a:graphicData>
        </a:graphic>
      </p:graphicFrame>
      <p:sp>
        <p:nvSpPr>
          <p:cNvPr id="5" name="Rectangle 4"/>
          <p:cNvSpPr>
            <a:spLocks noChangeArrowheads="1"/>
          </p:cNvSpPr>
          <p:nvPr/>
        </p:nvSpPr>
        <p:spPr bwMode="auto">
          <a:xfrm flipV="1">
            <a:off x="6519558" y="3656784"/>
            <a:ext cx="135017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6" name="Object 5"/>
          <p:cNvGraphicFramePr>
            <a:graphicFrameLocks noChangeAspect="1"/>
          </p:cNvGraphicFramePr>
          <p:nvPr>
            <p:extLst>
              <p:ext uri="{D42A27DB-BD31-4B8C-83A1-F6EECF244321}">
                <p14:modId xmlns:p14="http://schemas.microsoft.com/office/powerpoint/2010/main" val="730428968"/>
              </p:ext>
            </p:extLst>
          </p:nvPr>
        </p:nvGraphicFramePr>
        <p:xfrm>
          <a:off x="6048428" y="3226567"/>
          <a:ext cx="6062870" cy="2458675"/>
        </p:xfrm>
        <a:graphic>
          <a:graphicData uri="http://schemas.openxmlformats.org/presentationml/2006/ole">
            <mc:AlternateContent xmlns:mc="http://schemas.openxmlformats.org/markup-compatibility/2006">
              <mc:Choice xmlns:v="urn:schemas-microsoft-com:vml" Requires="v">
                <p:oleObj spid="_x0000_s27755" name="CS ChemDraw Drawing" r:id="rId5" imgW="4141973" imgH="1677637" progId="ChemDraw.Document.6.0">
                  <p:embed/>
                </p:oleObj>
              </mc:Choice>
              <mc:Fallback>
                <p:oleObj name="CS ChemDraw Drawing" r:id="rId5" imgW="4141973" imgH="1677637" progId="ChemDraw.Document.6.0">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8428" y="3226567"/>
                        <a:ext cx="6062870" cy="2458675"/>
                      </a:xfrm>
                      <a:prstGeom prst="rect">
                        <a:avLst/>
                      </a:prstGeom>
                      <a:noFill/>
                      <a:ln w="9525">
                        <a:solidFill>
                          <a:schemeClr val="tx1"/>
                        </a:solidFill>
                      </a:ln>
                    </p:spPr>
                  </p:pic>
                </p:oleObj>
              </mc:Fallback>
            </mc:AlternateContent>
          </a:graphicData>
        </a:graphic>
      </p:graphicFrame>
      <p:sp>
        <p:nvSpPr>
          <p:cNvPr id="7" name="Rectangle 6"/>
          <p:cNvSpPr>
            <a:spLocks noChangeArrowheads="1"/>
          </p:cNvSpPr>
          <p:nvPr/>
        </p:nvSpPr>
        <p:spPr bwMode="auto">
          <a:xfrm>
            <a:off x="5084618" y="6092673"/>
            <a:ext cx="1434746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8" name="Object 7"/>
          <p:cNvGraphicFramePr>
            <a:graphicFrameLocks noChangeAspect="1"/>
          </p:cNvGraphicFramePr>
          <p:nvPr>
            <p:extLst>
              <p:ext uri="{D42A27DB-BD31-4B8C-83A1-F6EECF244321}">
                <p14:modId xmlns:p14="http://schemas.microsoft.com/office/powerpoint/2010/main" val="124008556"/>
              </p:ext>
            </p:extLst>
          </p:nvPr>
        </p:nvGraphicFramePr>
        <p:xfrm>
          <a:off x="1162589" y="6016866"/>
          <a:ext cx="3327377" cy="585217"/>
        </p:xfrm>
        <a:graphic>
          <a:graphicData uri="http://schemas.openxmlformats.org/presentationml/2006/ole">
            <mc:AlternateContent xmlns:mc="http://schemas.openxmlformats.org/markup-compatibility/2006">
              <mc:Choice xmlns:v="urn:schemas-microsoft-com:vml" Requires="v">
                <p:oleObj spid="_x0000_s27756" name="CS ChemDraw Drawing" r:id="rId7" imgW="1903292" imgH="334811" progId="ChemDraw.Document.6.0">
                  <p:embed/>
                </p:oleObj>
              </mc:Choice>
              <mc:Fallback>
                <p:oleObj name="CS ChemDraw Drawing" r:id="rId7" imgW="1903292" imgH="334811" progId="ChemDraw.Document.6.0">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2589" y="6016866"/>
                        <a:ext cx="3327377" cy="585217"/>
                      </a:xfrm>
                      <a:prstGeom prst="rect">
                        <a:avLst/>
                      </a:prstGeom>
                      <a:noFill/>
                    </p:spPr>
                  </p:pic>
                </p:oleObj>
              </mc:Fallback>
            </mc:AlternateContent>
          </a:graphicData>
        </a:graphic>
      </p:graphicFrame>
      <p:sp>
        <p:nvSpPr>
          <p:cNvPr id="9" name="Rectangle 8"/>
          <p:cNvSpPr/>
          <p:nvPr/>
        </p:nvSpPr>
        <p:spPr>
          <a:xfrm>
            <a:off x="5220497" y="5883973"/>
            <a:ext cx="6291777" cy="923330"/>
          </a:xfrm>
          <a:prstGeom prst="rect">
            <a:avLst/>
          </a:prstGeom>
        </p:spPr>
        <p:txBody>
          <a:bodyPr wrap="square">
            <a:spAutoFit/>
          </a:bodyPr>
          <a:lstStyle/>
          <a:p>
            <a:pPr algn="just" fontAlgn="base">
              <a:spcAft>
                <a:spcPts val="0"/>
              </a:spcAft>
            </a:pPr>
            <a:r>
              <a:rPr lang="en-US" dirty="0">
                <a:latin typeface="Times New Roman" panose="02020603050405020304" pitchFamily="18" charset="0"/>
                <a:ea typeface="Times New Roman" panose="02020603050405020304" pitchFamily="18" charset="0"/>
              </a:rPr>
              <a:t>Where X = number of carbon atoms; Y = number of hydrogen atoms; Z = number of oxygen atoms and </a:t>
            </a:r>
            <a:r>
              <a:rPr lang="en-US" dirty="0" smtClean="0">
                <a:latin typeface="Times New Roman" panose="02020603050405020304" pitchFamily="18" charset="0"/>
                <a:ea typeface="Times New Roman" panose="02020603050405020304" pitchFamily="18" charset="0"/>
              </a:rPr>
              <a:t>M </a:t>
            </a:r>
            <a:r>
              <a:rPr lang="en-US" dirty="0">
                <a:latin typeface="Times New Roman" panose="02020603050405020304" pitchFamily="18" charset="0"/>
                <a:ea typeface="Times New Roman" panose="02020603050405020304" pitchFamily="18" charset="0"/>
              </a:rPr>
              <a:t>= number of atoms of metal (which gets converted to oxide) </a:t>
            </a:r>
            <a:endParaRPr lang="en-IN" sz="1200" dirty="0">
              <a:effectLst/>
              <a:latin typeface="Times New Roman" panose="02020603050405020304" pitchFamily="18" charset="0"/>
              <a:ea typeface="Times New Roman" panose="02020603050405020304" pitchFamily="18" charset="0"/>
            </a:endParaRPr>
          </a:p>
        </p:txBody>
      </p:sp>
      <p:sp>
        <p:nvSpPr>
          <p:cNvPr id="11" name="TextBox 10"/>
          <p:cNvSpPr txBox="1"/>
          <p:nvPr/>
        </p:nvSpPr>
        <p:spPr>
          <a:xfrm>
            <a:off x="9157855" y="2410691"/>
            <a:ext cx="184731" cy="369332"/>
          </a:xfrm>
          <a:prstGeom prst="rect">
            <a:avLst/>
          </a:prstGeom>
          <a:noFill/>
        </p:spPr>
        <p:txBody>
          <a:bodyPr wrap="none" rtlCol="0">
            <a:spAutoFit/>
          </a:bodyPr>
          <a:lstStyle/>
          <a:p>
            <a:endParaRPr lang="en-IN" dirty="0"/>
          </a:p>
        </p:txBody>
      </p:sp>
    </p:spTree>
    <p:extLst>
      <p:ext uri="{BB962C8B-B14F-4D97-AF65-F5344CB8AC3E}">
        <p14:creationId xmlns:p14="http://schemas.microsoft.com/office/powerpoint/2010/main" val="29897933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9316" y="590842"/>
            <a:ext cx="20543723" cy="5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3" name="Object 2"/>
          <p:cNvGraphicFramePr>
            <a:graphicFrameLocks noChangeAspect="1"/>
          </p:cNvGraphicFramePr>
          <p:nvPr>
            <p:extLst>
              <p:ext uri="{D42A27DB-BD31-4B8C-83A1-F6EECF244321}">
                <p14:modId xmlns:p14="http://schemas.microsoft.com/office/powerpoint/2010/main" val="503155998"/>
              </p:ext>
            </p:extLst>
          </p:nvPr>
        </p:nvGraphicFramePr>
        <p:xfrm>
          <a:off x="1288305" y="140677"/>
          <a:ext cx="9642292" cy="3816741"/>
        </p:xfrm>
        <a:graphic>
          <a:graphicData uri="http://schemas.openxmlformats.org/presentationml/2006/ole">
            <mc:AlternateContent xmlns:mc="http://schemas.openxmlformats.org/markup-compatibility/2006">
              <mc:Choice xmlns:v="urn:schemas-microsoft-com:vml" Requires="v">
                <p:oleObj spid="_x0000_s30747" name="CS ChemDraw Drawing" r:id="rId3" imgW="6313647" imgH="2689348" progId="ChemDraw.Document.6.0">
                  <p:embed/>
                </p:oleObj>
              </mc:Choice>
              <mc:Fallback>
                <p:oleObj name="CS ChemDraw Drawing" r:id="rId3" imgW="6313647" imgH="2689348" progId="ChemDraw.Document.6.0">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305" y="140677"/>
                        <a:ext cx="9642292" cy="3816741"/>
                      </a:xfrm>
                      <a:prstGeom prst="rect">
                        <a:avLst/>
                      </a:prstGeom>
                      <a:noFill/>
                    </p:spPr>
                  </p:pic>
                </p:oleObj>
              </mc:Fallback>
            </mc:AlternateContent>
          </a:graphicData>
        </a:graphic>
      </p:graphicFrame>
      <p:sp>
        <p:nvSpPr>
          <p:cNvPr id="4" name="Rectangle 3"/>
          <p:cNvSpPr/>
          <p:nvPr/>
        </p:nvSpPr>
        <p:spPr>
          <a:xfrm>
            <a:off x="1111347" y="4445622"/>
            <a:ext cx="4693921" cy="2246769"/>
          </a:xfrm>
          <a:prstGeom prst="rect">
            <a:avLst/>
          </a:prstGeom>
        </p:spPr>
        <p:txBody>
          <a:bodyPr wrap="square">
            <a:spAutoFit/>
          </a:bodyPr>
          <a:lstStyle/>
          <a:p>
            <a:pPr algn="just" fontAlgn="base">
              <a:spcAft>
                <a:spcPts val="0"/>
              </a:spcAft>
            </a:pPr>
            <a:r>
              <a:rPr lang="en-US" sz="2000" dirty="0">
                <a:solidFill>
                  <a:srgbClr val="252525"/>
                </a:solidFill>
                <a:latin typeface="Times New Roman" panose="02020603050405020304" pitchFamily="18" charset="0"/>
                <a:ea typeface="Times New Roman" panose="02020603050405020304" pitchFamily="18" charset="0"/>
              </a:rPr>
              <a:t>Often a combination of an oxygen excess explosive with calculated amounts of fuel can result in better performance and lesser sensitivity and ease of handling. (e.g. ANFO </a:t>
            </a:r>
            <a:r>
              <a:rPr lang="en-US" sz="2000" dirty="0">
                <a:latin typeface="Times New Roman" panose="02020603050405020304" pitchFamily="18" charset="0"/>
                <a:ea typeface="Times New Roman" panose="02020603050405020304" pitchFamily="18" charset="0"/>
              </a:rPr>
              <a:t>(94% AN + 6% fuel oil)has better performance (</a:t>
            </a:r>
            <a:r>
              <a:rPr lang="en-US" sz="2000" dirty="0" err="1">
                <a:latin typeface="Times New Roman" panose="02020603050405020304" pitchFamily="18" charset="0"/>
                <a:ea typeface="Times New Roman" panose="02020603050405020304" pitchFamily="18" charset="0"/>
              </a:rPr>
              <a:t>VoD</a:t>
            </a:r>
            <a:r>
              <a:rPr lang="en-US" sz="2000" dirty="0">
                <a:latin typeface="Times New Roman" panose="02020603050405020304" pitchFamily="18" charset="0"/>
                <a:ea typeface="Times New Roman" panose="02020603050405020304" pitchFamily="18" charset="0"/>
              </a:rPr>
              <a:t> = 5270m/s)  than AN (</a:t>
            </a:r>
            <a:r>
              <a:rPr lang="en-US" sz="2000" dirty="0" err="1">
                <a:latin typeface="Times New Roman" panose="02020603050405020304" pitchFamily="18" charset="0"/>
                <a:ea typeface="Times New Roman" panose="02020603050405020304" pitchFamily="18" charset="0"/>
              </a:rPr>
              <a:t>VoD</a:t>
            </a:r>
            <a:r>
              <a:rPr lang="en-US" sz="2000" dirty="0">
                <a:latin typeface="Times New Roman" panose="02020603050405020304" pitchFamily="18" charset="0"/>
                <a:ea typeface="Times New Roman" panose="02020603050405020304" pitchFamily="18" charset="0"/>
              </a:rPr>
              <a:t> = 2550 m/s).</a:t>
            </a:r>
            <a:endParaRPr lang="en-IN" sz="20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6316394" y="4103400"/>
            <a:ext cx="5613010" cy="2569934"/>
          </a:xfrm>
          <a:prstGeom prst="rect">
            <a:avLst/>
          </a:prstGeom>
        </p:spPr>
        <p:txBody>
          <a:bodyPr wrap="square">
            <a:spAutoFit/>
          </a:bodyPr>
          <a:lstStyle/>
          <a:p>
            <a:pPr algn="just">
              <a:spcBef>
                <a:spcPts val="600"/>
              </a:spcBef>
              <a:spcAft>
                <a:spcPts val="600"/>
              </a:spcAft>
            </a:pPr>
            <a:r>
              <a:rPr lang="en-US" dirty="0">
                <a:latin typeface="Times New Roman" panose="02020603050405020304" pitchFamily="18" charset="0"/>
                <a:ea typeface="Times New Roman" panose="02020603050405020304" pitchFamily="18" charset="0"/>
              </a:rPr>
              <a:t>In general a stronger explosive will be having some or all of the following features</a:t>
            </a:r>
            <a:endParaRPr lang="en-IN" dirty="0">
              <a:latin typeface="Times New Roman" panose="02020603050405020304" pitchFamily="18" charset="0"/>
              <a:ea typeface="Times New Roman" panose="02020603050405020304" pitchFamily="18" charset="0"/>
            </a:endParaRPr>
          </a:p>
          <a:p>
            <a:pPr marL="342900" lvl="0" indent="-342900" algn="just">
              <a:spcBef>
                <a:spcPts val="600"/>
              </a:spcBef>
              <a:spcAft>
                <a:spcPts val="600"/>
              </a:spcAft>
              <a:buFont typeface="+mj-lt"/>
              <a:buAutoNum type="arabicPeriod"/>
            </a:pPr>
            <a:r>
              <a:rPr lang="en-US" dirty="0">
                <a:latin typeface="Times New Roman" panose="02020603050405020304" pitchFamily="18" charset="0"/>
                <a:ea typeface="Times New Roman" panose="02020603050405020304" pitchFamily="18" charset="0"/>
              </a:rPr>
              <a:t>Higher velocity of detonation (</a:t>
            </a:r>
            <a:r>
              <a:rPr lang="en-US" dirty="0" err="1">
                <a:latin typeface="Times New Roman" panose="02020603050405020304" pitchFamily="18" charset="0"/>
                <a:ea typeface="Times New Roman" panose="02020603050405020304" pitchFamily="18" charset="0"/>
              </a:rPr>
              <a:t>VoD</a:t>
            </a:r>
            <a:r>
              <a:rPr lang="en-US" dirty="0">
                <a:latin typeface="Times New Roman" panose="02020603050405020304" pitchFamily="18" charset="0"/>
                <a:ea typeface="Times New Roman" panose="02020603050405020304" pitchFamily="18" charset="0"/>
              </a:rPr>
              <a:t>)</a:t>
            </a:r>
            <a:endParaRPr lang="en-IN" dirty="0">
              <a:latin typeface="Times New Roman" panose="02020603050405020304" pitchFamily="18" charset="0"/>
              <a:ea typeface="Times New Roman" panose="02020603050405020304" pitchFamily="18" charset="0"/>
            </a:endParaRPr>
          </a:p>
          <a:p>
            <a:pPr marL="342900" lvl="0" indent="-342900" algn="just">
              <a:spcBef>
                <a:spcPts val="600"/>
              </a:spcBef>
              <a:spcAft>
                <a:spcPts val="600"/>
              </a:spcAft>
              <a:buFont typeface="+mj-lt"/>
              <a:buAutoNum type="arabicPeriod"/>
            </a:pPr>
            <a:r>
              <a:rPr lang="en-US" dirty="0">
                <a:latin typeface="Times New Roman" panose="02020603050405020304" pitchFamily="18" charset="0"/>
                <a:ea typeface="Times New Roman" panose="02020603050405020304" pitchFamily="18" charset="0"/>
              </a:rPr>
              <a:t>Higher density</a:t>
            </a:r>
            <a:endParaRPr lang="en-IN" dirty="0">
              <a:latin typeface="Times New Roman" panose="02020603050405020304" pitchFamily="18" charset="0"/>
              <a:ea typeface="Times New Roman" panose="02020603050405020304" pitchFamily="18" charset="0"/>
            </a:endParaRPr>
          </a:p>
          <a:p>
            <a:pPr marL="342900" lvl="0" indent="-342900" algn="just">
              <a:spcBef>
                <a:spcPts val="600"/>
              </a:spcBef>
              <a:spcAft>
                <a:spcPts val="600"/>
              </a:spcAft>
              <a:buFont typeface="+mj-lt"/>
              <a:buAutoNum type="arabicPeriod"/>
            </a:pPr>
            <a:r>
              <a:rPr lang="en-US" dirty="0">
                <a:latin typeface="Times New Roman" panose="02020603050405020304" pitchFamily="18" charset="0"/>
                <a:ea typeface="Times New Roman" panose="02020603050405020304" pitchFamily="18" charset="0"/>
              </a:rPr>
              <a:t>Zero oxygen balance (OB%) indicating a good fuel to oxidizer ratio. </a:t>
            </a:r>
            <a:endParaRPr lang="en-IN" dirty="0">
              <a:latin typeface="Times New Roman" panose="02020603050405020304" pitchFamily="18" charset="0"/>
              <a:ea typeface="Times New Roman" panose="02020603050405020304" pitchFamily="18" charset="0"/>
            </a:endParaRPr>
          </a:p>
          <a:p>
            <a:r>
              <a:rPr lang="en-US" sz="1200" dirty="0" smtClean="0">
                <a:latin typeface="Times New Roman" panose="02020603050405020304" pitchFamily="18" charset="0"/>
                <a:ea typeface="Times New Roman" panose="02020603050405020304" pitchFamily="18" charset="0"/>
              </a:rPr>
              <a:t>4</a:t>
            </a:r>
            <a:r>
              <a:rPr lang="en-US" dirty="0" smtClean="0">
                <a:latin typeface="Times New Roman" panose="02020603050405020304" pitchFamily="18" charset="0"/>
                <a:ea typeface="Times New Roman" panose="02020603050405020304" pitchFamily="18" charset="0"/>
              </a:rPr>
              <a:t>.      Higher </a:t>
            </a:r>
            <a:r>
              <a:rPr lang="en-US" dirty="0">
                <a:latin typeface="Times New Roman" panose="02020603050405020304" pitchFamily="18" charset="0"/>
                <a:ea typeface="Times New Roman" panose="02020603050405020304" pitchFamily="18" charset="0"/>
              </a:rPr>
              <a:t>volume of gases generated</a:t>
            </a:r>
            <a:endParaRPr lang="en-IN" dirty="0"/>
          </a:p>
        </p:txBody>
      </p:sp>
    </p:spTree>
    <p:extLst>
      <p:ext uri="{BB962C8B-B14F-4D97-AF65-F5344CB8AC3E}">
        <p14:creationId xmlns:p14="http://schemas.microsoft.com/office/powerpoint/2010/main" val="406837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gu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02" y="565209"/>
            <a:ext cx="3182864" cy="228513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gun powd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 name="Picture 2" descr="Image result for chile saltpe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553" y="559992"/>
            <a:ext cx="3932032" cy="2201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chile saltpet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3590" y="530534"/>
            <a:ext cx="2893443" cy="21727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96235" y="1707776"/>
            <a:ext cx="184731" cy="369332"/>
          </a:xfrm>
          <a:prstGeom prst="rect">
            <a:avLst/>
          </a:prstGeom>
          <a:noFill/>
        </p:spPr>
        <p:txBody>
          <a:bodyPr wrap="none" rtlCol="0">
            <a:spAutoFit/>
          </a:bodyPr>
          <a:lstStyle/>
          <a:p>
            <a:endParaRPr lang="en-IN" dirty="0"/>
          </a:p>
        </p:txBody>
      </p:sp>
      <p:sp>
        <p:nvSpPr>
          <p:cNvPr id="6" name="TextBox 5"/>
          <p:cNvSpPr txBox="1"/>
          <p:nvPr/>
        </p:nvSpPr>
        <p:spPr>
          <a:xfrm>
            <a:off x="1444074" y="18323"/>
            <a:ext cx="9827499" cy="461665"/>
          </a:xfrm>
          <a:prstGeom prst="rect">
            <a:avLst/>
          </a:prstGeom>
          <a:noFill/>
        </p:spPr>
        <p:txBody>
          <a:bodyPr wrap="square" rtlCol="0">
            <a:spAutoFit/>
          </a:bodyPr>
          <a:lstStyle/>
          <a:p>
            <a:pPr algn="ctr"/>
            <a:r>
              <a:rPr lang="en-IN" sz="2400" b="1" dirty="0" smtClean="0"/>
              <a:t> Early sources of nitrate salts: Guano, Chile Salt Peter  and Bengal Salt Peter </a:t>
            </a:r>
            <a:endParaRPr lang="en-IN" sz="2400" b="1" dirty="0"/>
          </a:p>
        </p:txBody>
      </p:sp>
      <p:pic>
        <p:nvPicPr>
          <p:cNvPr id="7" name="Picture 6"/>
          <p:cNvPicPr>
            <a:picLocks noChangeAspect="1"/>
          </p:cNvPicPr>
          <p:nvPr/>
        </p:nvPicPr>
        <p:blipFill>
          <a:blip r:embed="rId5"/>
          <a:stretch>
            <a:fillRect/>
          </a:stretch>
        </p:blipFill>
        <p:spPr>
          <a:xfrm>
            <a:off x="9243070" y="4204619"/>
            <a:ext cx="2800629" cy="1874615"/>
          </a:xfrm>
          <a:prstGeom prst="rect">
            <a:avLst/>
          </a:prstGeom>
        </p:spPr>
      </p:pic>
      <p:pic>
        <p:nvPicPr>
          <p:cNvPr id="8" name="Picture 7"/>
          <p:cNvPicPr>
            <a:picLocks noChangeAspect="1"/>
          </p:cNvPicPr>
          <p:nvPr/>
        </p:nvPicPr>
        <p:blipFill>
          <a:blip r:embed="rId6"/>
          <a:stretch>
            <a:fillRect/>
          </a:stretch>
        </p:blipFill>
        <p:spPr>
          <a:xfrm>
            <a:off x="460375" y="4155937"/>
            <a:ext cx="3182864" cy="2127938"/>
          </a:xfrm>
          <a:prstGeom prst="rect">
            <a:avLst/>
          </a:prstGeom>
        </p:spPr>
      </p:pic>
      <p:pic>
        <p:nvPicPr>
          <p:cNvPr id="9" name="Picture 8"/>
          <p:cNvPicPr>
            <a:picLocks noChangeAspect="1"/>
          </p:cNvPicPr>
          <p:nvPr/>
        </p:nvPicPr>
        <p:blipFill>
          <a:blip r:embed="rId7"/>
          <a:stretch>
            <a:fillRect/>
          </a:stretch>
        </p:blipFill>
        <p:spPr>
          <a:xfrm>
            <a:off x="3750513" y="4188167"/>
            <a:ext cx="2774056" cy="2032875"/>
          </a:xfrm>
          <a:prstGeom prst="rect">
            <a:avLst/>
          </a:prstGeom>
        </p:spPr>
      </p:pic>
      <p:pic>
        <p:nvPicPr>
          <p:cNvPr id="10" name="Picture 9"/>
          <p:cNvPicPr>
            <a:picLocks noChangeAspect="1"/>
          </p:cNvPicPr>
          <p:nvPr/>
        </p:nvPicPr>
        <p:blipFill>
          <a:blip r:embed="rId8"/>
          <a:stretch>
            <a:fillRect/>
          </a:stretch>
        </p:blipFill>
        <p:spPr>
          <a:xfrm>
            <a:off x="6770622" y="4188167"/>
            <a:ext cx="2226395" cy="1991217"/>
          </a:xfrm>
          <a:prstGeom prst="rect">
            <a:avLst/>
          </a:prstGeom>
        </p:spPr>
      </p:pic>
      <p:sp>
        <p:nvSpPr>
          <p:cNvPr id="11" name="Rectangle 10"/>
          <p:cNvSpPr/>
          <p:nvPr/>
        </p:nvSpPr>
        <p:spPr>
          <a:xfrm>
            <a:off x="321250" y="2731406"/>
            <a:ext cx="11882890" cy="1323439"/>
          </a:xfrm>
          <a:prstGeom prst="rect">
            <a:avLst/>
          </a:prstGeom>
        </p:spPr>
        <p:txBody>
          <a:bodyPr wrap="square">
            <a:spAutoFit/>
          </a:bodyPr>
          <a:lstStyle/>
          <a:p>
            <a:r>
              <a:rPr lang="en-IN" sz="2000" dirty="0" smtClean="0">
                <a:latin typeface="Times New Roman" panose="02020603050405020304" pitchFamily="18" charset="0"/>
                <a:ea typeface="Calibri" panose="020F0502020204030204" pitchFamily="34" charset="0"/>
              </a:rPr>
              <a:t>One of the early sources of nitrate was Guano, which  is basically excrements of sea birds and bats which was high in potassium nitrate. The biggest source was Atacama </a:t>
            </a:r>
            <a:r>
              <a:rPr lang="en-IN" sz="2000" dirty="0">
                <a:latin typeface="Times New Roman" panose="02020603050405020304" pitchFamily="18" charset="0"/>
                <a:ea typeface="Calibri" panose="020F0502020204030204" pitchFamily="34" charset="0"/>
              </a:rPr>
              <a:t>Desert of Chile where sodium nitrate was available in plenty (known by the name ‘Chile saltpetre’ as part of a mineral called </a:t>
            </a:r>
            <a:r>
              <a:rPr lang="en-IN" sz="2000" i="1" dirty="0">
                <a:latin typeface="Times New Roman" panose="02020603050405020304" pitchFamily="18" charset="0"/>
                <a:ea typeface="Calibri" panose="020F0502020204030204" pitchFamily="34" charset="0"/>
              </a:rPr>
              <a:t>Caliche</a:t>
            </a:r>
            <a:r>
              <a:rPr lang="en-IN" sz="2000" dirty="0" smtClean="0">
                <a:latin typeface="Times New Roman" panose="02020603050405020304" pitchFamily="18" charset="0"/>
                <a:ea typeface="Calibri" panose="020F0502020204030204" pitchFamily="34" charset="0"/>
              </a:rPr>
              <a:t>). </a:t>
            </a:r>
            <a:r>
              <a:rPr lang="en-IN" sz="2000" dirty="0">
                <a:latin typeface="Times New Roman" panose="02020603050405020304" pitchFamily="18" charset="0"/>
                <a:ea typeface="Calibri" panose="020F0502020204030204" pitchFamily="34" charset="0"/>
              </a:rPr>
              <a:t>By 1859, the British were importing as much as 47,000 metric tonnes of Chile saltpetre for use of the Royal army.</a:t>
            </a:r>
            <a:endParaRPr lang="en-IN" sz="2000" dirty="0"/>
          </a:p>
        </p:txBody>
      </p:sp>
      <p:sp>
        <p:nvSpPr>
          <p:cNvPr id="12" name="TextBox 11"/>
          <p:cNvSpPr txBox="1"/>
          <p:nvPr/>
        </p:nvSpPr>
        <p:spPr>
          <a:xfrm>
            <a:off x="289580" y="6229009"/>
            <a:ext cx="11870750" cy="646331"/>
          </a:xfrm>
          <a:prstGeom prst="rect">
            <a:avLst/>
          </a:prstGeom>
          <a:noFill/>
        </p:spPr>
        <p:txBody>
          <a:bodyPr wrap="square" rtlCol="0">
            <a:spAutoFit/>
          </a:bodyPr>
          <a:lstStyle/>
          <a:p>
            <a:r>
              <a:rPr lang="en-IN" dirty="0" smtClean="0"/>
              <a:t>Potassium nitrate has also been harvested from the soil of certain parts of Bihar and Bengal after a monsoon season. This has been called ‘Bengal </a:t>
            </a:r>
            <a:r>
              <a:rPr lang="en-IN" dirty="0"/>
              <a:t>S</a:t>
            </a:r>
            <a:r>
              <a:rPr lang="en-IN" dirty="0" smtClean="0"/>
              <a:t>alt Peter’ and was exported to England during the British rule of India for making gunpowder </a:t>
            </a:r>
            <a:endParaRPr lang="en-IN" dirty="0"/>
          </a:p>
        </p:txBody>
      </p:sp>
      <p:sp>
        <p:nvSpPr>
          <p:cNvPr id="13" name="TextBox 12"/>
          <p:cNvSpPr txBox="1"/>
          <p:nvPr/>
        </p:nvSpPr>
        <p:spPr>
          <a:xfrm>
            <a:off x="7333416" y="2333916"/>
            <a:ext cx="4069511" cy="369332"/>
          </a:xfrm>
          <a:prstGeom prst="rect">
            <a:avLst/>
          </a:prstGeom>
          <a:noFill/>
        </p:spPr>
        <p:txBody>
          <a:bodyPr wrap="square" rtlCol="0">
            <a:spAutoFit/>
          </a:bodyPr>
          <a:lstStyle/>
          <a:p>
            <a:r>
              <a:rPr lang="en-IN" dirty="0" smtClean="0"/>
              <a:t>  NaNO3 mines of </a:t>
            </a:r>
            <a:r>
              <a:rPr lang="en-IN" dirty="0" err="1"/>
              <a:t>A</a:t>
            </a:r>
            <a:r>
              <a:rPr lang="en-IN" dirty="0" err="1" smtClean="0"/>
              <a:t>ttacama</a:t>
            </a:r>
            <a:r>
              <a:rPr lang="en-IN" dirty="0" smtClean="0"/>
              <a:t> desert, Chile</a:t>
            </a:r>
            <a:endParaRPr lang="en-IN" dirty="0"/>
          </a:p>
        </p:txBody>
      </p:sp>
    </p:spTree>
    <p:extLst>
      <p:ext uri="{BB962C8B-B14F-4D97-AF65-F5344CB8AC3E}">
        <p14:creationId xmlns:p14="http://schemas.microsoft.com/office/powerpoint/2010/main" val="21096674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420" y="413271"/>
            <a:ext cx="10668000" cy="954107"/>
          </a:xfrm>
          <a:prstGeom prst="rect">
            <a:avLst/>
          </a:prstGeom>
          <a:noFill/>
        </p:spPr>
        <p:txBody>
          <a:bodyPr wrap="square" rtlCol="0">
            <a:spAutoFit/>
          </a:bodyPr>
          <a:lstStyle/>
          <a:p>
            <a:pPr algn="ctr"/>
            <a:r>
              <a:rPr lang="en-IN" sz="2800" dirty="0" smtClean="0"/>
              <a:t>Challenges in chemical  research of Nitrogen:  Making more powerful explosives and </a:t>
            </a:r>
            <a:r>
              <a:rPr lang="en-IN" sz="2800" dirty="0" err="1" smtClean="0"/>
              <a:t>polynitrogen</a:t>
            </a:r>
            <a:r>
              <a:rPr lang="en-IN" sz="2800" dirty="0" smtClean="0"/>
              <a:t> compounds</a:t>
            </a:r>
            <a:endParaRPr lang="en-IN" sz="2800" dirty="0"/>
          </a:p>
        </p:txBody>
      </p:sp>
      <p:sp>
        <p:nvSpPr>
          <p:cNvPr id="3" name="Rectangle 2"/>
          <p:cNvSpPr>
            <a:spLocks noChangeArrowheads="1"/>
          </p:cNvSpPr>
          <p:nvPr/>
        </p:nvSpPr>
        <p:spPr bwMode="auto">
          <a:xfrm>
            <a:off x="2568070" y="2462849"/>
            <a:ext cx="146629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graphicFrame>
        <p:nvGraphicFramePr>
          <p:cNvPr id="4" name="Object 3"/>
          <p:cNvGraphicFramePr>
            <a:graphicFrameLocks noChangeAspect="1"/>
          </p:cNvGraphicFramePr>
          <p:nvPr>
            <p:extLst/>
          </p:nvPr>
        </p:nvGraphicFramePr>
        <p:xfrm>
          <a:off x="2489128" y="1563660"/>
          <a:ext cx="7735580" cy="2195431"/>
        </p:xfrm>
        <a:graphic>
          <a:graphicData uri="http://schemas.openxmlformats.org/presentationml/2006/ole">
            <mc:AlternateContent xmlns:mc="http://schemas.openxmlformats.org/markup-compatibility/2006">
              <mc:Choice xmlns:v="urn:schemas-microsoft-com:vml" Requires="v">
                <p:oleObj spid="_x0000_s21558" name="CS ChemDraw Drawing" r:id="rId3" imgW="7129343" imgH="2023464" progId="ChemDraw.Document.6.0">
                  <p:embed/>
                </p:oleObj>
              </mc:Choice>
              <mc:Fallback>
                <p:oleObj name="CS ChemDraw Drawing" r:id="rId3" imgW="7129343" imgH="2023464"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128" y="1563660"/>
                        <a:ext cx="7735580" cy="2195431"/>
                      </a:xfrm>
                      <a:prstGeom prst="rect">
                        <a:avLst/>
                      </a:prstGeom>
                      <a:noFill/>
                    </p:spPr>
                  </p:pic>
                </p:oleObj>
              </mc:Fallback>
            </mc:AlternateContent>
          </a:graphicData>
        </a:graphic>
      </p:graphicFrame>
      <p:pic>
        <p:nvPicPr>
          <p:cNvPr id="5" name="Picture 4"/>
          <p:cNvPicPr>
            <a:picLocks noChangeAspect="1"/>
          </p:cNvPicPr>
          <p:nvPr/>
        </p:nvPicPr>
        <p:blipFill>
          <a:blip r:embed="rId5"/>
          <a:stretch>
            <a:fillRect/>
          </a:stretch>
        </p:blipFill>
        <p:spPr>
          <a:xfrm>
            <a:off x="5048968" y="3759091"/>
            <a:ext cx="6781748" cy="2125060"/>
          </a:xfrm>
          <a:prstGeom prst="rect">
            <a:avLst/>
          </a:prstGeom>
        </p:spPr>
      </p:pic>
      <p:sp>
        <p:nvSpPr>
          <p:cNvPr id="6" name="Rectangle 5"/>
          <p:cNvSpPr/>
          <p:nvPr/>
        </p:nvSpPr>
        <p:spPr>
          <a:xfrm>
            <a:off x="7019778" y="6142492"/>
            <a:ext cx="3522406" cy="369332"/>
          </a:xfrm>
          <a:prstGeom prst="rect">
            <a:avLst/>
          </a:prstGeom>
        </p:spPr>
        <p:txBody>
          <a:bodyPr wrap="square">
            <a:spAutoFit/>
          </a:bodyPr>
          <a:lstStyle/>
          <a:p>
            <a:r>
              <a:rPr lang="en-IN" dirty="0"/>
              <a:t>RESONANCE | November 2019</a:t>
            </a:r>
          </a:p>
        </p:txBody>
      </p:sp>
      <p:sp>
        <p:nvSpPr>
          <p:cNvPr id="7" name="TextBox 6"/>
          <p:cNvSpPr txBox="1"/>
          <p:nvPr/>
        </p:nvSpPr>
        <p:spPr>
          <a:xfrm>
            <a:off x="844777" y="5354408"/>
            <a:ext cx="3446585" cy="369332"/>
          </a:xfrm>
          <a:prstGeom prst="rect">
            <a:avLst/>
          </a:prstGeom>
          <a:noFill/>
        </p:spPr>
        <p:txBody>
          <a:bodyPr wrap="square" rtlCol="0">
            <a:spAutoFit/>
          </a:bodyPr>
          <a:lstStyle/>
          <a:p>
            <a:r>
              <a:rPr lang="en-IN" dirty="0" smtClean="0"/>
              <a:t>For further reading: link below</a:t>
            </a:r>
            <a:endParaRPr lang="en-IN" dirty="0"/>
          </a:p>
        </p:txBody>
      </p:sp>
      <p:sp>
        <p:nvSpPr>
          <p:cNvPr id="9" name="Rectangle 8"/>
          <p:cNvSpPr/>
          <p:nvPr/>
        </p:nvSpPr>
        <p:spPr>
          <a:xfrm>
            <a:off x="459355" y="5828656"/>
            <a:ext cx="6117957" cy="369332"/>
          </a:xfrm>
          <a:prstGeom prst="rect">
            <a:avLst/>
          </a:prstGeom>
        </p:spPr>
        <p:txBody>
          <a:bodyPr wrap="none">
            <a:spAutoFit/>
          </a:bodyPr>
          <a:lstStyle/>
          <a:p>
            <a:r>
              <a:rPr lang="en-IN" dirty="0">
                <a:solidFill>
                  <a:srgbClr val="004152"/>
                </a:solidFill>
                <a:latin typeface="Arial" panose="020B0604020202020204" pitchFamily="34" charset="0"/>
                <a:hlinkClick r:id="rId6"/>
              </a:rPr>
              <a:t>https://www.ias.ac.in/article/fulltext/reso/024/11/1253-1271</a:t>
            </a:r>
            <a:endParaRPr lang="en-IN" dirty="0"/>
          </a:p>
        </p:txBody>
      </p:sp>
    </p:spTree>
    <p:extLst>
      <p:ext uri="{BB962C8B-B14F-4D97-AF65-F5344CB8AC3E}">
        <p14:creationId xmlns:p14="http://schemas.microsoft.com/office/powerpoint/2010/main" val="132822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76" y="107576"/>
            <a:ext cx="6884895" cy="6740307"/>
          </a:xfrm>
          <a:prstGeom prst="rect">
            <a:avLst/>
          </a:prstGeom>
          <a:noFill/>
        </p:spPr>
        <p:txBody>
          <a:bodyPr wrap="square" rtlCol="0">
            <a:spAutoFit/>
          </a:bodyPr>
          <a:lstStyle/>
          <a:p>
            <a:pPr algn="just"/>
            <a:r>
              <a:rPr lang="en-IN" sz="2400" dirty="0"/>
              <a:t>During the first world war in the period 1914-1918, Chile saltpetre was in very high demand for making ammunitions. Europeans and Americans were in the Atacama Desert trying to mine the mineral </a:t>
            </a:r>
            <a:r>
              <a:rPr lang="en-IN" sz="2400" i="1" dirty="0"/>
              <a:t>Caliche</a:t>
            </a:r>
            <a:r>
              <a:rPr lang="en-IN" sz="2400" dirty="0"/>
              <a:t> which contained NaNO</a:t>
            </a:r>
            <a:r>
              <a:rPr lang="en-IN" sz="2400" baseline="-25000" dirty="0"/>
              <a:t>3</a:t>
            </a:r>
            <a:r>
              <a:rPr lang="en-IN" sz="2400" dirty="0"/>
              <a:t> and ship it out to their countries.</a:t>
            </a:r>
            <a:r>
              <a:rPr lang="en-IN" sz="2400" i="1" dirty="0"/>
              <a:t>  </a:t>
            </a:r>
            <a:r>
              <a:rPr lang="en-IN" sz="2400" dirty="0"/>
              <a:t>The enemies of Germany especially the British blocked the German ships from getting access to Chile saltpetre.  Germans have meantime discovered that ammonia can be oxidized to nitric oxide and further converted to nitric acid which can be used for making explosive nitrates. So, Germans focused on finding ways to make ammonia from atmospheric nitrogen and a very smart chemist by name </a:t>
            </a:r>
            <a:r>
              <a:rPr lang="en-IN" sz="2400" b="1" dirty="0">
                <a:solidFill>
                  <a:srgbClr val="FF0000"/>
                </a:solidFill>
              </a:rPr>
              <a:t>Fritz Haber </a:t>
            </a:r>
            <a:r>
              <a:rPr lang="en-IN" sz="2400" dirty="0"/>
              <a:t>succeeded in making ammonia by mixing hydrogen and nitrogen and passing the mixture over a heated osmium catalyst at high pressure</a:t>
            </a:r>
            <a:r>
              <a:rPr lang="en-IN" sz="2400" dirty="0" smtClean="0"/>
              <a:t>.  </a:t>
            </a:r>
            <a:r>
              <a:rPr lang="en-IN" sz="2400" b="1" dirty="0" err="1" smtClean="0">
                <a:solidFill>
                  <a:srgbClr val="FF0000"/>
                </a:solidFill>
              </a:rPr>
              <a:t>Freidrich</a:t>
            </a:r>
            <a:r>
              <a:rPr lang="en-IN" sz="2400" b="1" dirty="0" smtClean="0">
                <a:solidFill>
                  <a:srgbClr val="FF0000"/>
                </a:solidFill>
              </a:rPr>
              <a:t> Ostwald’s </a:t>
            </a:r>
            <a:r>
              <a:rPr lang="en-IN" sz="2400" dirty="0" smtClean="0"/>
              <a:t>process for oxidation of  ammonia to nitric oxide helped in making nitric acid.</a:t>
            </a:r>
            <a:endParaRPr lang="en-IN" sz="2400" dirty="0"/>
          </a:p>
        </p:txBody>
      </p:sp>
      <p:pic>
        <p:nvPicPr>
          <p:cNvPr id="4100" name="Picture 4" descr="Image result for fritz ha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113" y="312738"/>
            <a:ext cx="5032887" cy="348403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Image result for oxidizing ammo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8" descr="Image result for oxidizing ammon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108" name="Picture 12" descr="http://resources.schoolscience.co.uk/JohnsonMatthey/images/fig3_4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5449" y="3892004"/>
            <a:ext cx="2286428" cy="2972358"/>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What type of reaction takes place in the Haber process, exothermic or  endothermic? - Quora"/>
          <p:cNvPicPr>
            <a:picLocks noChangeAspect="1" noChangeArrowheads="1"/>
          </p:cNvPicPr>
          <p:nvPr/>
        </p:nvPicPr>
        <p:blipFill rotWithShape="1">
          <a:blip r:embed="rId4">
            <a:extLst>
              <a:ext uri="{28A0092B-C50C-407E-A947-70E740481C1C}">
                <a14:useLocalDpi xmlns:a14="http://schemas.microsoft.com/office/drawing/2010/main" val="0"/>
              </a:ext>
            </a:extLst>
          </a:blip>
          <a:srcRect l="11417" r="10092"/>
          <a:stretch/>
        </p:blipFill>
        <p:spPr bwMode="auto">
          <a:xfrm>
            <a:off x="7159113" y="4130454"/>
            <a:ext cx="2608729" cy="249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51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https://upload.wikimedia.org/wikipedia/commons/thumb/1/19/Justus_von_Liebigs_Labor%2C_1840.jpg/1024px-Justus_von_Liebigs_Labor%2C_1840.jpg"/>
          <p:cNvPicPr>
            <a:picLocks noChangeAspect="1" noChangeArrowheads="1"/>
          </p:cNvPicPr>
          <p:nvPr/>
        </p:nvPicPr>
        <p:blipFill>
          <a:blip r:embed="rId2"/>
          <a:srcRect/>
          <a:stretch>
            <a:fillRect/>
          </a:stretch>
        </p:blipFill>
        <p:spPr bwMode="auto">
          <a:xfrm>
            <a:off x="6853631" y="3516868"/>
            <a:ext cx="5047257" cy="3341132"/>
          </a:xfrm>
          <a:prstGeom prst="rect">
            <a:avLst/>
          </a:prstGeom>
          <a:noFill/>
        </p:spPr>
      </p:pic>
      <p:sp>
        <p:nvSpPr>
          <p:cNvPr id="4" name="Rectangle 3"/>
          <p:cNvSpPr/>
          <p:nvPr/>
        </p:nvSpPr>
        <p:spPr>
          <a:xfrm>
            <a:off x="848687" y="3501201"/>
            <a:ext cx="1523174" cy="461665"/>
          </a:xfrm>
          <a:prstGeom prst="rect">
            <a:avLst/>
          </a:prstGeom>
        </p:spPr>
        <p:txBody>
          <a:bodyPr wrap="none">
            <a:spAutoFit/>
          </a:bodyPr>
          <a:lstStyle/>
          <a:p>
            <a:r>
              <a:rPr lang="en-IN" sz="2400" b="1" dirty="0" smtClean="0"/>
              <a:t>1803-1873</a:t>
            </a:r>
            <a:endParaRPr lang="en-US" sz="2400" b="1" dirty="0"/>
          </a:p>
        </p:txBody>
      </p:sp>
      <p:pic>
        <p:nvPicPr>
          <p:cNvPr id="230404" name="Picture 4" descr="Justus von Liebig NIH.jpg"/>
          <p:cNvPicPr>
            <a:picLocks noChangeAspect="1" noChangeArrowheads="1"/>
          </p:cNvPicPr>
          <p:nvPr/>
        </p:nvPicPr>
        <p:blipFill>
          <a:blip r:embed="rId3" cstate="print"/>
          <a:srcRect/>
          <a:stretch>
            <a:fillRect/>
          </a:stretch>
        </p:blipFill>
        <p:spPr bwMode="auto">
          <a:xfrm>
            <a:off x="463688" y="52625"/>
            <a:ext cx="2204809" cy="2819400"/>
          </a:xfrm>
          <a:prstGeom prst="rect">
            <a:avLst/>
          </a:prstGeom>
          <a:noFill/>
        </p:spPr>
      </p:pic>
      <p:sp>
        <p:nvSpPr>
          <p:cNvPr id="6" name="TextBox 5"/>
          <p:cNvSpPr txBox="1"/>
          <p:nvPr/>
        </p:nvSpPr>
        <p:spPr>
          <a:xfrm>
            <a:off x="96736" y="2872025"/>
            <a:ext cx="3027076" cy="707886"/>
          </a:xfrm>
          <a:prstGeom prst="rect">
            <a:avLst/>
          </a:prstGeom>
          <a:noFill/>
        </p:spPr>
        <p:txBody>
          <a:bodyPr wrap="square" rtlCol="0">
            <a:spAutoFit/>
          </a:bodyPr>
          <a:lstStyle/>
          <a:p>
            <a:pPr algn="ctr"/>
            <a:r>
              <a:rPr lang="en-US" sz="2000" b="1" dirty="0"/>
              <a:t>Justus von </a:t>
            </a:r>
            <a:r>
              <a:rPr lang="en-US" sz="2000" b="1" dirty="0" smtClean="0"/>
              <a:t>Liebig </a:t>
            </a:r>
            <a:r>
              <a:rPr lang="en-US" sz="2000" i="1" dirty="0" smtClean="0"/>
              <a:t>Philosopher and Chemist</a:t>
            </a:r>
            <a:endParaRPr lang="en-US" sz="2000" i="1" dirty="0"/>
          </a:p>
        </p:txBody>
      </p:sp>
      <p:sp>
        <p:nvSpPr>
          <p:cNvPr id="8" name="Rectangle 7"/>
          <p:cNvSpPr/>
          <p:nvPr/>
        </p:nvSpPr>
        <p:spPr>
          <a:xfrm>
            <a:off x="4922898" y="-51598"/>
            <a:ext cx="4454361" cy="461665"/>
          </a:xfrm>
          <a:prstGeom prst="rect">
            <a:avLst/>
          </a:prstGeom>
        </p:spPr>
        <p:txBody>
          <a:bodyPr wrap="none">
            <a:spAutoFit/>
          </a:bodyPr>
          <a:lstStyle/>
          <a:p>
            <a:r>
              <a:rPr lang="en-US" sz="2400" b="1" dirty="0" smtClean="0"/>
              <a:t>Father </a:t>
            </a:r>
            <a:r>
              <a:rPr lang="en-US" sz="2400" b="1" dirty="0"/>
              <a:t>of the chemical  fertilizers</a:t>
            </a:r>
          </a:p>
        </p:txBody>
      </p:sp>
      <p:sp>
        <p:nvSpPr>
          <p:cNvPr id="10" name="Rectangle 9"/>
          <p:cNvSpPr/>
          <p:nvPr/>
        </p:nvSpPr>
        <p:spPr>
          <a:xfrm>
            <a:off x="6506134" y="3152458"/>
            <a:ext cx="6712895" cy="369332"/>
          </a:xfrm>
          <a:prstGeom prst="rect">
            <a:avLst/>
          </a:prstGeom>
        </p:spPr>
        <p:txBody>
          <a:bodyPr wrap="square">
            <a:spAutoFit/>
          </a:bodyPr>
          <a:lstStyle/>
          <a:p>
            <a:r>
              <a:rPr lang="en-US" dirty="0"/>
              <a:t>Devised the modern laboratory-oriented teaching method</a:t>
            </a:r>
          </a:p>
        </p:txBody>
      </p:sp>
      <p:sp>
        <p:nvSpPr>
          <p:cNvPr id="11" name="Rectangle 10"/>
          <p:cNvSpPr/>
          <p:nvPr/>
        </p:nvSpPr>
        <p:spPr>
          <a:xfrm>
            <a:off x="2923069" y="815994"/>
            <a:ext cx="7614763" cy="646331"/>
          </a:xfrm>
          <a:prstGeom prst="rect">
            <a:avLst/>
          </a:prstGeom>
        </p:spPr>
        <p:txBody>
          <a:bodyPr wrap="square">
            <a:spAutoFit/>
          </a:bodyPr>
          <a:lstStyle/>
          <a:p>
            <a:r>
              <a:rPr lang="en-US" dirty="0"/>
              <a:t>In his theory of mineral nutrients, Liebig identified the chemical elements of nitrogen (N), phosphorus (P), and potassium (K) as essential to plant growth.</a:t>
            </a:r>
          </a:p>
        </p:txBody>
      </p:sp>
      <p:sp>
        <p:nvSpPr>
          <p:cNvPr id="13" name="Rectangle 12"/>
          <p:cNvSpPr/>
          <p:nvPr/>
        </p:nvSpPr>
        <p:spPr>
          <a:xfrm>
            <a:off x="2800782" y="2425670"/>
            <a:ext cx="7903008" cy="646331"/>
          </a:xfrm>
          <a:prstGeom prst="rect">
            <a:avLst/>
          </a:prstGeom>
        </p:spPr>
        <p:txBody>
          <a:bodyPr wrap="square">
            <a:spAutoFit/>
          </a:bodyPr>
          <a:lstStyle/>
          <a:p>
            <a:r>
              <a:rPr lang="en-US" dirty="0"/>
              <a:t>Liebig believed that nitrogen could be supplied in the form of ammonia  and recognized the possibility of substituting chemical fertilizers for natural ones</a:t>
            </a:r>
          </a:p>
        </p:txBody>
      </p:sp>
      <p:sp>
        <p:nvSpPr>
          <p:cNvPr id="2" name="Rectangle 1"/>
          <p:cNvSpPr/>
          <p:nvPr/>
        </p:nvSpPr>
        <p:spPr>
          <a:xfrm>
            <a:off x="96736" y="4150966"/>
            <a:ext cx="6541995" cy="2397579"/>
          </a:xfrm>
          <a:prstGeom prst="rect">
            <a:avLst/>
          </a:prstGeom>
        </p:spPr>
        <p:txBody>
          <a:bodyPr wrap="square">
            <a:spAutoFit/>
          </a:bodyPr>
          <a:lstStyle/>
          <a:p>
            <a:pPr>
              <a:lnSpc>
                <a:spcPct val="107000"/>
              </a:lnSpc>
              <a:spcAft>
                <a:spcPts val="0"/>
              </a:spcAft>
            </a:pPr>
            <a:r>
              <a:rPr lang="en-IN"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Liebig taught the world two great lessons. </a:t>
            </a:r>
            <a:endParaRPr lang="en-IN" sz="2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endParaRPr lang="en-IN" sz="2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07000"/>
              </a:lnSpc>
              <a:spcAft>
                <a:spcPts val="0"/>
              </a:spcAft>
              <a:buAutoNum type="arabicPeriod"/>
            </a:pPr>
            <a:r>
              <a:rPr lang="en-IN" sz="2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In </a:t>
            </a:r>
            <a:r>
              <a:rPr lang="en-IN"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order to teach chemistry it was necessary that students should be taken into a laboratory. </a:t>
            </a:r>
            <a:endParaRPr lang="en-IN" sz="2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en-IN" sz="2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2. To </a:t>
            </a:r>
            <a:r>
              <a:rPr lang="en-IN"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apply scientific thought and method to i</a:t>
            </a:r>
            <a:r>
              <a:rPr lang="en-IN" sz="2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ndustrial </a:t>
            </a:r>
            <a:r>
              <a:rPr lang="en-IN"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problems </a:t>
            </a:r>
            <a:r>
              <a:rPr lang="en-IN" sz="2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one must </a:t>
            </a:r>
            <a:r>
              <a:rPr lang="en-IN"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have a thorough knowledge of the sciences</a:t>
            </a:r>
            <a:r>
              <a:rPr lang="en-IN" sz="2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IN" sz="2000" b="1" i="1" dirty="0" smtClean="0">
                <a:solidFill>
                  <a:srgbClr val="663300"/>
                </a:solidFill>
                <a:latin typeface="Arial" panose="020B0604020202020204" pitchFamily="34" charset="0"/>
                <a:ea typeface="Times New Roman" panose="02020603050405020304" pitchFamily="18" charset="0"/>
                <a:cs typeface="Arial" panose="020B0604020202020204" pitchFamily="34" charset="0"/>
              </a:rPr>
              <a:t>—</a:t>
            </a:r>
            <a:r>
              <a:rPr lang="en-IN" sz="2000" b="1" i="1" dirty="0">
                <a:solidFill>
                  <a:srgbClr val="663300"/>
                </a:solidFill>
                <a:latin typeface="Arial" panose="020B0604020202020204" pitchFamily="34" charset="0"/>
                <a:ea typeface="Times New Roman" panose="02020603050405020304" pitchFamily="18" charset="0"/>
                <a:cs typeface="Arial" panose="020B0604020202020204" pitchFamily="34" charset="0"/>
              </a:rPr>
              <a:t> </a:t>
            </a:r>
            <a:r>
              <a:rPr lang="en-IN" sz="1400" b="1" i="1" dirty="0">
                <a:solidFill>
                  <a:srgbClr val="993300"/>
                </a:solidFill>
                <a:latin typeface="Arial" panose="020B0604020202020204" pitchFamily="34" charset="0"/>
                <a:ea typeface="Times New Roman" panose="02020603050405020304" pitchFamily="18" charset="0"/>
                <a:cs typeface="Arial" panose="020B0604020202020204" pitchFamily="34" charset="0"/>
                <a:hlinkClick r:id="rId4"/>
              </a:rPr>
              <a:t>Ira Remsen</a:t>
            </a:r>
            <a:endParaRPr lang="en-IN" sz="1400" b="1" i="1" dirty="0">
              <a:latin typeface="Arial" panose="020B0604020202020204" pitchFamily="34" charset="0"/>
              <a:cs typeface="Arial" panose="020B0604020202020204" pitchFamily="34" charset="0"/>
            </a:endParaRPr>
          </a:p>
        </p:txBody>
      </p:sp>
      <p:sp>
        <p:nvSpPr>
          <p:cNvPr id="3" name="Rectangle 2"/>
          <p:cNvSpPr/>
          <p:nvPr/>
        </p:nvSpPr>
        <p:spPr>
          <a:xfrm>
            <a:off x="3000077" y="1417448"/>
            <a:ext cx="7426075" cy="923330"/>
          </a:xfrm>
          <a:prstGeom prst="rect">
            <a:avLst/>
          </a:prstGeom>
        </p:spPr>
        <p:txBody>
          <a:bodyPr wrap="square">
            <a:spAutoFit/>
          </a:bodyPr>
          <a:lstStyle/>
          <a:p>
            <a:r>
              <a:rPr lang="en-IN" b="1" i="1" dirty="0" smtClean="0">
                <a:solidFill>
                  <a:srgbClr val="C00000"/>
                </a:solidFill>
                <a:latin typeface="Arial" panose="020B0604020202020204" pitchFamily="34" charset="0"/>
              </a:rPr>
              <a:t> </a:t>
            </a:r>
            <a:r>
              <a:rPr lang="en-IN" i="1" dirty="0" smtClean="0">
                <a:solidFill>
                  <a:srgbClr val="C00000"/>
                </a:solidFill>
                <a:latin typeface="Arial" panose="020B0604020202020204" pitchFamily="34" charset="0"/>
              </a:rPr>
              <a:t>Book by Liebig on Plant growth: Die </a:t>
            </a:r>
            <a:r>
              <a:rPr lang="en-IN" i="1" dirty="0" err="1">
                <a:solidFill>
                  <a:srgbClr val="C00000"/>
                </a:solidFill>
                <a:latin typeface="Arial" panose="020B0604020202020204" pitchFamily="34" charset="0"/>
              </a:rPr>
              <a:t>organische</a:t>
            </a:r>
            <a:r>
              <a:rPr lang="en-IN" i="1" dirty="0">
                <a:solidFill>
                  <a:srgbClr val="C00000"/>
                </a:solidFill>
                <a:latin typeface="Arial" panose="020B0604020202020204" pitchFamily="34" charset="0"/>
              </a:rPr>
              <a:t> </a:t>
            </a:r>
            <a:r>
              <a:rPr lang="en-IN" i="1" dirty="0" err="1">
                <a:solidFill>
                  <a:srgbClr val="C00000"/>
                </a:solidFill>
                <a:latin typeface="Arial" panose="020B0604020202020204" pitchFamily="34" charset="0"/>
              </a:rPr>
              <a:t>Chemie</a:t>
            </a:r>
            <a:r>
              <a:rPr lang="en-IN" i="1" dirty="0">
                <a:solidFill>
                  <a:srgbClr val="C00000"/>
                </a:solidFill>
                <a:latin typeface="Arial" panose="020B0604020202020204" pitchFamily="34" charset="0"/>
              </a:rPr>
              <a:t> in </a:t>
            </a:r>
            <a:r>
              <a:rPr lang="en-IN" i="1" dirty="0" err="1">
                <a:solidFill>
                  <a:srgbClr val="C00000"/>
                </a:solidFill>
                <a:latin typeface="Arial" panose="020B0604020202020204" pitchFamily="34" charset="0"/>
              </a:rPr>
              <a:t>ihrer</a:t>
            </a:r>
            <a:r>
              <a:rPr lang="en-IN" i="1" dirty="0">
                <a:solidFill>
                  <a:srgbClr val="C00000"/>
                </a:solidFill>
                <a:latin typeface="Arial" panose="020B0604020202020204" pitchFamily="34" charset="0"/>
              </a:rPr>
              <a:t> </a:t>
            </a:r>
            <a:r>
              <a:rPr lang="en-IN" i="1" dirty="0" err="1">
                <a:solidFill>
                  <a:srgbClr val="C00000"/>
                </a:solidFill>
                <a:latin typeface="Arial" panose="020B0604020202020204" pitchFamily="34" charset="0"/>
              </a:rPr>
              <a:t>Anwendung</a:t>
            </a:r>
            <a:r>
              <a:rPr lang="en-IN" i="1" dirty="0">
                <a:solidFill>
                  <a:srgbClr val="C00000"/>
                </a:solidFill>
                <a:latin typeface="Arial" panose="020B0604020202020204" pitchFamily="34" charset="0"/>
              </a:rPr>
              <a:t> auf </a:t>
            </a:r>
            <a:r>
              <a:rPr lang="en-IN" i="1" dirty="0" err="1">
                <a:solidFill>
                  <a:srgbClr val="C00000"/>
                </a:solidFill>
                <a:latin typeface="Arial" panose="020B0604020202020204" pitchFamily="34" charset="0"/>
              </a:rPr>
              <a:t>Agricultur</a:t>
            </a:r>
            <a:r>
              <a:rPr lang="en-IN" i="1" dirty="0">
                <a:solidFill>
                  <a:srgbClr val="C00000"/>
                </a:solidFill>
                <a:latin typeface="Arial" panose="020B0604020202020204" pitchFamily="34" charset="0"/>
              </a:rPr>
              <a:t> </a:t>
            </a:r>
            <a:r>
              <a:rPr lang="en-IN" i="1" dirty="0" smtClean="0">
                <a:solidFill>
                  <a:srgbClr val="C00000"/>
                </a:solidFill>
                <a:latin typeface="Arial" panose="020B0604020202020204" pitchFamily="34" charset="0"/>
              </a:rPr>
              <a:t>und </a:t>
            </a:r>
            <a:r>
              <a:rPr lang="en-IN" i="1" dirty="0" err="1" smtClean="0">
                <a:solidFill>
                  <a:srgbClr val="C00000"/>
                </a:solidFill>
                <a:latin typeface="Arial" panose="020B0604020202020204" pitchFamily="34" charset="0"/>
              </a:rPr>
              <a:t>Physiologie</a:t>
            </a:r>
            <a:r>
              <a:rPr lang="en-IN" dirty="0">
                <a:solidFill>
                  <a:srgbClr val="C00000"/>
                </a:solidFill>
                <a:latin typeface="Arial" panose="020B0604020202020204" pitchFamily="34" charset="0"/>
              </a:rPr>
              <a:t> </a:t>
            </a:r>
            <a:r>
              <a:rPr lang="en-IN" dirty="0" smtClean="0">
                <a:solidFill>
                  <a:srgbClr val="C00000"/>
                </a:solidFill>
                <a:latin typeface="Arial" panose="020B0604020202020204" pitchFamily="34" charset="0"/>
              </a:rPr>
              <a:t>  (</a:t>
            </a:r>
            <a:r>
              <a:rPr lang="en-IN" i="1" dirty="0">
                <a:solidFill>
                  <a:srgbClr val="C00000"/>
                </a:solidFill>
                <a:latin typeface="Arial" panose="020B0604020202020204" pitchFamily="34" charset="0"/>
              </a:rPr>
              <a:t>Organic Chemistry </a:t>
            </a:r>
            <a:r>
              <a:rPr lang="en-IN" i="1" dirty="0" smtClean="0">
                <a:solidFill>
                  <a:srgbClr val="C00000"/>
                </a:solidFill>
                <a:latin typeface="Arial" panose="020B0604020202020204" pitchFamily="34" charset="0"/>
              </a:rPr>
              <a:t>in </a:t>
            </a:r>
            <a:r>
              <a:rPr lang="en-IN" i="1" dirty="0">
                <a:solidFill>
                  <a:srgbClr val="C00000"/>
                </a:solidFill>
                <a:latin typeface="Arial" panose="020B0604020202020204" pitchFamily="34" charset="0"/>
              </a:rPr>
              <a:t>its Application to Agriculture and Physiology</a:t>
            </a:r>
            <a:r>
              <a:rPr lang="en-IN" dirty="0">
                <a:solidFill>
                  <a:srgbClr val="C00000"/>
                </a:solidFill>
                <a:latin typeface="Arial" panose="020B0604020202020204" pitchFamily="34" charset="0"/>
              </a:rPr>
              <a:t>) (1840</a:t>
            </a:r>
            <a:r>
              <a:rPr lang="en-IN" dirty="0" smtClean="0">
                <a:solidFill>
                  <a:srgbClr val="C00000"/>
                </a:solidFill>
                <a:latin typeface="Arial" panose="020B0604020202020204" pitchFamily="34" charset="0"/>
              </a:rPr>
              <a:t>)</a:t>
            </a:r>
            <a:endParaRPr lang="en-IN" dirty="0">
              <a:solidFill>
                <a:srgbClr val="C00000"/>
              </a:solidFill>
            </a:endParaRPr>
          </a:p>
        </p:txBody>
      </p:sp>
      <p:pic>
        <p:nvPicPr>
          <p:cNvPr id="48130" name="Picture 2" descr="https://upload.wikimedia.org/wikipedia/commons/thumb/1/1c/Minimum-Tonne.svg/800px-Minimum-Tonne.svg.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312" t="9880" r="6571" b="9007"/>
          <a:stretch/>
        </p:blipFill>
        <p:spPr bwMode="auto">
          <a:xfrm>
            <a:off x="10680724" y="-4701"/>
            <a:ext cx="1439110" cy="18042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580793" y="1860823"/>
            <a:ext cx="1612942" cy="369332"/>
          </a:xfrm>
          <a:prstGeom prst="rect">
            <a:avLst/>
          </a:prstGeom>
        </p:spPr>
        <p:txBody>
          <a:bodyPr wrap="none">
            <a:spAutoFit/>
          </a:bodyPr>
          <a:lstStyle/>
          <a:p>
            <a:r>
              <a:rPr lang="en-IN" dirty="0">
                <a:solidFill>
                  <a:srgbClr val="202122"/>
                </a:solidFill>
                <a:latin typeface="Arial" panose="020B0604020202020204" pitchFamily="34" charset="0"/>
              </a:rPr>
              <a:t>Liebig's barrel</a:t>
            </a:r>
            <a:endParaRPr lang="en-IN" dirty="0"/>
          </a:p>
        </p:txBody>
      </p:sp>
      <p:sp>
        <p:nvSpPr>
          <p:cNvPr id="7" name="TextBox 6"/>
          <p:cNvSpPr txBox="1"/>
          <p:nvPr/>
        </p:nvSpPr>
        <p:spPr>
          <a:xfrm>
            <a:off x="11013072" y="2148286"/>
            <a:ext cx="1106762" cy="646331"/>
          </a:xfrm>
          <a:prstGeom prst="rect">
            <a:avLst/>
          </a:prstGeom>
          <a:noFill/>
        </p:spPr>
        <p:txBody>
          <a:bodyPr wrap="square" rtlCol="0">
            <a:spAutoFit/>
          </a:bodyPr>
          <a:lstStyle/>
          <a:p>
            <a:r>
              <a:rPr lang="en-IN" dirty="0" smtClean="0"/>
              <a:t>N P  K</a:t>
            </a:r>
          </a:p>
          <a:p>
            <a:r>
              <a:rPr lang="en-IN" dirty="0" smtClean="0"/>
              <a:t>3  1  2</a:t>
            </a:r>
            <a:endParaRPr lang="en-IN" dirty="0"/>
          </a:p>
        </p:txBody>
      </p:sp>
      <p:sp>
        <p:nvSpPr>
          <p:cNvPr id="15" name="Rectangle 14"/>
          <p:cNvSpPr/>
          <p:nvPr/>
        </p:nvSpPr>
        <p:spPr>
          <a:xfrm>
            <a:off x="3690691" y="395551"/>
            <a:ext cx="6300186" cy="369332"/>
          </a:xfrm>
          <a:prstGeom prst="rect">
            <a:avLst/>
          </a:prstGeom>
        </p:spPr>
        <p:txBody>
          <a:bodyPr wrap="none">
            <a:spAutoFit/>
          </a:bodyPr>
          <a:lstStyle/>
          <a:p>
            <a:r>
              <a:rPr lang="en-US" b="1" dirty="0" smtClean="0"/>
              <a:t>The man who predicted  the N P K requirement for plant growth</a:t>
            </a:r>
            <a:endParaRPr lang="en-US" b="1" dirty="0"/>
          </a:p>
        </p:txBody>
      </p:sp>
    </p:spTree>
    <p:extLst>
      <p:ext uri="{BB962C8B-B14F-4D97-AF65-F5344CB8AC3E}">
        <p14:creationId xmlns:p14="http://schemas.microsoft.com/office/powerpoint/2010/main" val="3067342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Image result for ammonia world production"/>
          <p:cNvPicPr>
            <a:picLocks noChangeAspect="1" noChangeArrowheads="1"/>
          </p:cNvPicPr>
          <p:nvPr/>
        </p:nvPicPr>
        <p:blipFill rotWithShape="1">
          <a:blip r:embed="rId2">
            <a:extLst>
              <a:ext uri="{28A0092B-C50C-407E-A947-70E740481C1C}">
                <a14:useLocalDpi xmlns:a14="http://schemas.microsoft.com/office/drawing/2010/main" val="0"/>
              </a:ext>
            </a:extLst>
          </a:blip>
          <a:srcRect l="7785"/>
          <a:stretch/>
        </p:blipFill>
        <p:spPr bwMode="auto">
          <a:xfrm>
            <a:off x="0" y="473076"/>
            <a:ext cx="7039355" cy="43702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3070" y="5486401"/>
            <a:ext cx="11659901" cy="1200329"/>
          </a:xfrm>
          <a:prstGeom prst="rect">
            <a:avLst/>
          </a:prstGeom>
        </p:spPr>
        <p:txBody>
          <a:bodyPr wrap="square">
            <a:spAutoFit/>
          </a:bodyPr>
          <a:lstStyle/>
          <a:p>
            <a:r>
              <a:rPr lang="en-IN" sz="2400" dirty="0"/>
              <a:t>China is the dominant ammonia-producing region with nearly all production upgraded to nitrogen fertilizers and, increasingly, industrial products. The US, Europe and India are major producers and importers as their consumption outpaces domestic production levels.</a:t>
            </a:r>
          </a:p>
        </p:txBody>
      </p:sp>
      <p:sp>
        <p:nvSpPr>
          <p:cNvPr id="3" name="AutoShape 2" descr="World ammonia consumption by region in 2013 [US SEC, 2014]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Ammonia - Chemical Economics Handbook (CEH) | IHS Markit"/>
          <p:cNvSpPr>
            <a:spLocks noChangeAspect="1" noChangeArrowheads="1"/>
          </p:cNvSpPr>
          <p:nvPr/>
        </p:nvSpPr>
        <p:spPr bwMode="auto">
          <a:xfrm>
            <a:off x="363070" y="-1524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6" descr="World ammonia consumption by region in 2013 [US SEC, 2014] | Download  Scientific Diagr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1752" name="Picture 8" descr="World ammonia consumption by region in 2013 [US SEC, 2014] | Download  Scientific Diagram"/>
          <p:cNvPicPr>
            <a:picLocks noChangeAspect="1" noChangeArrowheads="1"/>
          </p:cNvPicPr>
          <p:nvPr/>
        </p:nvPicPr>
        <p:blipFill rotWithShape="1">
          <a:blip r:embed="rId3">
            <a:extLst>
              <a:ext uri="{28A0092B-C50C-407E-A947-70E740481C1C}">
                <a14:useLocalDpi xmlns:a14="http://schemas.microsoft.com/office/drawing/2010/main" val="0"/>
              </a:ext>
            </a:extLst>
          </a:blip>
          <a:srcRect l="13050" r="20068"/>
          <a:stretch/>
        </p:blipFill>
        <p:spPr bwMode="auto">
          <a:xfrm>
            <a:off x="6905711" y="518925"/>
            <a:ext cx="5117260" cy="406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776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480" y="725651"/>
            <a:ext cx="10596283" cy="523220"/>
          </a:xfrm>
          <a:prstGeom prst="rect">
            <a:avLst/>
          </a:prstGeom>
          <a:noFill/>
        </p:spPr>
        <p:txBody>
          <a:bodyPr wrap="square" rtlCol="0">
            <a:spAutoFit/>
          </a:bodyPr>
          <a:lstStyle/>
          <a:p>
            <a:r>
              <a:rPr lang="en-IN" sz="2800" dirty="0" smtClean="0"/>
              <a:t>How is ultrapure nitrogen produced for the Industry?</a:t>
            </a:r>
            <a:endParaRPr lang="en-IN" sz="2800" dirty="0"/>
          </a:p>
        </p:txBody>
      </p:sp>
      <p:sp>
        <p:nvSpPr>
          <p:cNvPr id="3" name="Rectangle 2"/>
          <p:cNvSpPr/>
          <p:nvPr/>
        </p:nvSpPr>
        <p:spPr>
          <a:xfrm>
            <a:off x="739587" y="1380582"/>
            <a:ext cx="9910482" cy="1569660"/>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By (a</a:t>
            </a:r>
            <a:r>
              <a:rPr lang="en-US" sz="2400" dirty="0">
                <a:latin typeface="Times New Roman" panose="02020603050405020304" pitchFamily="18" charset="0"/>
                <a:ea typeface="Times New Roman" panose="02020603050405020304" pitchFamily="18" charset="0"/>
              </a:rPr>
              <a:t>) cryogenic process, </a:t>
            </a:r>
            <a:endParaRPr lang="en-US" sz="2400" dirty="0" smtClean="0">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b) pressure swing adsorption (PSA) using carbon molecular sieves and related processes  and </a:t>
            </a:r>
            <a:endParaRPr lang="en-US" sz="2400" dirty="0" smtClean="0">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c) membrane based separation process. </a:t>
            </a:r>
            <a:endParaRPr lang="en-IN"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739587" y="3242828"/>
            <a:ext cx="8686801" cy="1323439"/>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rPr>
              <a:t>The cryogenic process, which requires high amounts of energy input as electricity, produces N</a:t>
            </a:r>
            <a:r>
              <a:rPr lang="en-US" sz="2000" baseline="-25000" dirty="0">
                <a:latin typeface="Times New Roman" panose="02020603050405020304" pitchFamily="18" charset="0"/>
                <a:ea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rPr>
              <a:t> gas with purity levels of 99.9999%. This purity is required for electronic and related industry.  This process also is used for generating liquid nitrogen. </a:t>
            </a:r>
            <a:endParaRPr lang="en-IN" sz="2000" dirty="0"/>
          </a:p>
        </p:txBody>
      </p:sp>
      <p:sp>
        <p:nvSpPr>
          <p:cNvPr id="5" name="Rectangle 4"/>
          <p:cNvSpPr/>
          <p:nvPr/>
        </p:nvSpPr>
        <p:spPr>
          <a:xfrm>
            <a:off x="739587" y="4697978"/>
            <a:ext cx="8821271" cy="92333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At atmospheric pressure, N</a:t>
            </a:r>
            <a:r>
              <a:rPr lang="en-US" baseline="-25000" dirty="0">
                <a:latin typeface="Times New Roman" panose="02020603050405020304" pitchFamily="18" charset="0"/>
                <a:ea typeface="Times New Roman" panose="02020603050405020304" pitchFamily="18" charset="0"/>
              </a:rPr>
              <a:t>2 </a:t>
            </a:r>
            <a:r>
              <a:rPr lang="en-US" dirty="0">
                <a:latin typeface="Times New Roman" panose="02020603050405020304" pitchFamily="18" charset="0"/>
                <a:ea typeface="Times New Roman" panose="02020603050405020304" pitchFamily="18" charset="0"/>
              </a:rPr>
              <a:t>liquefies at 77K (-195.79 </a:t>
            </a:r>
            <a:r>
              <a:rPr lang="en-US"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dirty="0">
                <a:latin typeface="Times New Roman" panose="02020603050405020304" pitchFamily="18" charset="0"/>
                <a:ea typeface="Times New Roman" panose="02020603050405020304" pitchFamily="18" charset="0"/>
              </a:rPr>
              <a:t>C, density 1.25) to a colorless liquid and freezes at 63 K (-210 </a:t>
            </a:r>
            <a:r>
              <a:rPr lang="en-US"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dirty="0">
                <a:latin typeface="Times New Roman" panose="02020603050405020304" pitchFamily="18" charset="0"/>
                <a:ea typeface="Times New Roman" panose="02020603050405020304" pitchFamily="18" charset="0"/>
              </a:rPr>
              <a:t>C). In contrast, O</a:t>
            </a:r>
            <a:r>
              <a:rPr lang="en-US" baseline="-25000" dirty="0">
                <a:latin typeface="Times New Roman" panose="02020603050405020304" pitchFamily="18" charset="0"/>
                <a:ea typeface="Times New Roman" panose="02020603050405020304" pitchFamily="18" charset="0"/>
              </a:rPr>
              <a:t>2 </a:t>
            </a:r>
            <a:r>
              <a:rPr lang="en-US" dirty="0">
                <a:latin typeface="Times New Roman" panose="02020603050405020304" pitchFamily="18" charset="0"/>
                <a:ea typeface="Times New Roman" panose="02020603050405020304" pitchFamily="18" charset="0"/>
              </a:rPr>
              <a:t>liquefies at 90K (-183 </a:t>
            </a:r>
            <a:r>
              <a:rPr lang="en-US"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dirty="0">
                <a:latin typeface="Times New Roman" panose="02020603050405020304" pitchFamily="18" charset="0"/>
                <a:ea typeface="Times New Roman" panose="02020603050405020304" pitchFamily="18" charset="0"/>
              </a:rPr>
              <a:t>C) to a pale blue liquid with density 1.42. </a:t>
            </a:r>
            <a:endParaRPr lang="en-IN" dirty="0"/>
          </a:p>
        </p:txBody>
      </p:sp>
      <p:pic>
        <p:nvPicPr>
          <p:cNvPr id="4098" name="Picture 2" descr="Image result for liquid nitrogen 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6388" y="3242828"/>
            <a:ext cx="2547914" cy="28436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itrogen and oxygen production | Omega Air | Air and Gas Trea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277" y="0"/>
            <a:ext cx="3041583" cy="186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156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1830</TotalTime>
  <Words>4659</Words>
  <Application>Microsoft Office PowerPoint</Application>
  <PresentationFormat>Widescreen</PresentationFormat>
  <Paragraphs>270</Paragraphs>
  <Slides>50</Slides>
  <Notes>0</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72" baseType="lpstr">
      <vt:lpstr>Alfred Serif Regular</vt:lpstr>
      <vt:lpstr>Arial</vt:lpstr>
      <vt:lpstr>Calibri</vt:lpstr>
      <vt:lpstr>Calibri Light</vt:lpstr>
      <vt:lpstr>Helvetica Neue</vt:lpstr>
      <vt:lpstr>NimbusRomNo9L-Medi</vt:lpstr>
      <vt:lpstr>NimbusRomNo9L-MediItal</vt:lpstr>
      <vt:lpstr>NimbusRomNo9L-Regu</vt:lpstr>
      <vt:lpstr>NimbusSanL-Bold</vt:lpstr>
      <vt:lpstr>NimbusSanL-Regu</vt:lpstr>
      <vt:lpstr>Roboto</vt:lpstr>
      <vt:lpstr>rtxr</vt:lpstr>
      <vt:lpstr>Symbol</vt:lpstr>
      <vt:lpstr>Times New Roman</vt:lpstr>
      <vt:lpstr>txsy</vt:lpstr>
      <vt:lpstr>var(--secondary-font-italic)</vt:lpstr>
      <vt:lpstr>verdana</vt:lpstr>
      <vt:lpstr>Wingdings</vt:lpstr>
      <vt:lpstr>Work Sans</vt:lpstr>
      <vt:lpstr>ヒラギノ角ゴ Pro W3</vt:lpstr>
      <vt:lpstr>Office Theme</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188</cp:revision>
  <dcterms:created xsi:type="dcterms:W3CDTF">2020-02-26T22:34:44Z</dcterms:created>
  <dcterms:modified xsi:type="dcterms:W3CDTF">2021-04-05T05:24:34Z</dcterms:modified>
</cp:coreProperties>
</file>